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68" r:id="rId6"/>
    <p:sldId id="257" r:id="rId7"/>
    <p:sldId id="263" r:id="rId8"/>
    <p:sldId id="261" r:id="rId9"/>
    <p:sldId id="258" r:id="rId10"/>
    <p:sldId id="267" r:id="rId11"/>
    <p:sldId id="259" r:id="rId12"/>
    <p:sldId id="260" r:id="rId1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A7BF"/>
    <a:srgbClr val="8023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3201" autoAdjust="0"/>
  </p:normalViewPr>
  <p:slideViewPr>
    <p:cSldViewPr snapToGrid="0">
      <p:cViewPr varScale="1">
        <p:scale>
          <a:sx n="55" d="100"/>
          <a:sy n="55" d="100"/>
        </p:scale>
        <p:origin x="2670"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https://go.bupl.dk/cases/ORG235/ORG-2026-00134/Dokumenter/Kongresbudget%20Forbund%202027-2029%202%20behandling%20n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go.bupl.dk/cases/ORG235/ORG-2026-00134/Dokumenter/Kongresbudget%20Forbund%202027-2029%202%20behandling%20ny.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da-DK" sz="2000" dirty="0">
                <a:solidFill>
                  <a:sysClr val="windowText" lastClr="000000"/>
                </a:solidFill>
              </a:rPr>
              <a:t>Gabet 2026-2029</a:t>
            </a:r>
          </a:p>
        </c:rich>
      </c:tx>
      <c:overlay val="0"/>
      <c:spPr>
        <a:solidFill>
          <a:schemeClr val="bg1"/>
        </a:solid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lineChart>
        <c:grouping val="standard"/>
        <c:varyColors val="0"/>
        <c:ser>
          <c:idx val="0"/>
          <c:order val="0"/>
          <c:tx>
            <c:strRef>
              <c:f>'Graf for gabet'!$B$4</c:f>
              <c:strCache>
                <c:ptCount val="1"/>
                <c:pt idx="0">
                  <c:v>Indtægter uden kontingentregulering</c:v>
                </c:pt>
              </c:strCache>
              <c:extLst xmlns:c15="http://schemas.microsoft.com/office/drawing/2012/chart"/>
            </c:strRef>
          </c:tx>
          <c:spPr>
            <a:ln w="28575" cap="rnd">
              <a:solidFill>
                <a:srgbClr val="00B050"/>
              </a:solidFill>
              <a:prstDash val="dash"/>
              <a:round/>
            </a:ln>
            <a:effectLst/>
          </c:spPr>
          <c:marker>
            <c:symbol val="none"/>
          </c:marker>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12B-4D51-A609-647D074A34D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for gabet'!$C$3:$F$3</c:f>
              <c:numCache>
                <c:formatCode>General</c:formatCode>
                <c:ptCount val="4"/>
                <c:pt idx="0">
                  <c:v>2026</c:v>
                </c:pt>
                <c:pt idx="1">
                  <c:v>2027</c:v>
                </c:pt>
                <c:pt idx="2">
                  <c:v>2028</c:v>
                </c:pt>
                <c:pt idx="3">
                  <c:v>2029</c:v>
                </c:pt>
              </c:numCache>
              <c:extLst xmlns:c15="http://schemas.microsoft.com/office/drawing/2012/chart"/>
            </c:numRef>
          </c:cat>
          <c:val>
            <c:numRef>
              <c:f>'Graf for gabet'!$C$4:$F$4</c:f>
              <c:numCache>
                <c:formatCode>#,##0.0</c:formatCode>
                <c:ptCount val="4"/>
                <c:pt idx="0">
                  <c:v>389.027445</c:v>
                </c:pt>
                <c:pt idx="1">
                  <c:v>389.72001215802953</c:v>
                </c:pt>
                <c:pt idx="2">
                  <c:v>390.22001215802953</c:v>
                </c:pt>
                <c:pt idx="3">
                  <c:v>390.72001215802953</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4-BA57-481E-8893-6F432CDAAA7E}"/>
            </c:ext>
          </c:extLst>
        </c:ser>
        <c:ser>
          <c:idx val="1"/>
          <c:order val="1"/>
          <c:tx>
            <c:strRef>
              <c:f>'Graf for gabet'!$B$5</c:f>
              <c:strCache>
                <c:ptCount val="1"/>
                <c:pt idx="0">
                  <c:v>Indtægter med 2/3-del kontingentregulering</c:v>
                </c:pt>
              </c:strCache>
            </c:strRef>
          </c:tx>
          <c:spPr>
            <a:ln w="31750" cap="rnd">
              <a:solidFill>
                <a:srgbClr val="00B050"/>
              </a:solidFill>
              <a:round/>
            </a:ln>
            <a:effectLst/>
          </c:spPr>
          <c:marker>
            <c:symbol val="none"/>
          </c:marker>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57-481E-8893-6F432CDAAA7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for gabet'!$C$3:$F$3</c:f>
              <c:numCache>
                <c:formatCode>General</c:formatCode>
                <c:ptCount val="4"/>
                <c:pt idx="0">
                  <c:v>2026</c:v>
                </c:pt>
                <c:pt idx="1">
                  <c:v>2027</c:v>
                </c:pt>
                <c:pt idx="2">
                  <c:v>2028</c:v>
                </c:pt>
                <c:pt idx="3">
                  <c:v>2029</c:v>
                </c:pt>
              </c:numCache>
            </c:numRef>
          </c:cat>
          <c:val>
            <c:numRef>
              <c:f>'Graf for gabet'!$C$5:$F$5</c:f>
              <c:numCache>
                <c:formatCode>#,##0.0</c:formatCode>
                <c:ptCount val="4"/>
                <c:pt idx="0">
                  <c:v>389.027445</c:v>
                </c:pt>
                <c:pt idx="1">
                  <c:v>394.67013141909769</c:v>
                </c:pt>
                <c:pt idx="2">
                  <c:v>401.88948311711158</c:v>
                </c:pt>
                <c:pt idx="3">
                  <c:v>409.71288245684411</c:v>
                </c:pt>
              </c:numCache>
            </c:numRef>
          </c:val>
          <c:smooth val="0"/>
          <c:extLst>
            <c:ext xmlns:c16="http://schemas.microsoft.com/office/drawing/2014/chart" uri="{C3380CC4-5D6E-409C-BE32-E72D297353CC}">
              <c16:uniqueId val="{00000001-BA57-481E-8893-6F432CDAAA7E}"/>
            </c:ext>
          </c:extLst>
        </c:ser>
        <c:ser>
          <c:idx val="2"/>
          <c:order val="2"/>
          <c:tx>
            <c:strRef>
              <c:f>'Graf for gabet'!$B$6</c:f>
              <c:strCache>
                <c:ptCount val="1"/>
                <c:pt idx="0">
                  <c:v>Udgifter i alt</c:v>
                </c:pt>
              </c:strCache>
            </c:strRef>
          </c:tx>
          <c:spPr>
            <a:ln w="28575" cap="rnd">
              <a:solidFill>
                <a:srgbClr val="FF0000"/>
              </a:solidFill>
              <a:round/>
            </a:ln>
            <a:effectLst/>
          </c:spPr>
          <c:marker>
            <c:symbol val="none"/>
          </c:marker>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57-481E-8893-6F432CDAAA7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da-DK"/>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'Graf for gabet'!$C$3:$F$3</c:f>
              <c:numCache>
                <c:formatCode>General</c:formatCode>
                <c:ptCount val="4"/>
                <c:pt idx="0">
                  <c:v>2026</c:v>
                </c:pt>
                <c:pt idx="1">
                  <c:v>2027</c:v>
                </c:pt>
                <c:pt idx="2">
                  <c:v>2028</c:v>
                </c:pt>
                <c:pt idx="3">
                  <c:v>2029</c:v>
                </c:pt>
              </c:numCache>
            </c:numRef>
          </c:cat>
          <c:val>
            <c:numRef>
              <c:f>'Graf for gabet'!$C$6:$F$6</c:f>
              <c:numCache>
                <c:formatCode>#,##0.0</c:formatCode>
                <c:ptCount val="4"/>
                <c:pt idx="0">
                  <c:v>391.53082486005627</c:v>
                </c:pt>
                <c:pt idx="1">
                  <c:v>396.11244306448765</c:v>
                </c:pt>
                <c:pt idx="2">
                  <c:v>407.31917965152491</c:v>
                </c:pt>
                <c:pt idx="3">
                  <c:v>418.77624330702002</c:v>
                </c:pt>
              </c:numCache>
            </c:numRef>
          </c:val>
          <c:smooth val="0"/>
          <c:extLst>
            <c:ext xmlns:c16="http://schemas.microsoft.com/office/drawing/2014/chart" uri="{C3380CC4-5D6E-409C-BE32-E72D297353CC}">
              <c16:uniqueId val="{00000003-BA57-481E-8893-6F432CDAAA7E}"/>
            </c:ext>
          </c:extLst>
        </c:ser>
        <c:dLbls>
          <c:showLegendKey val="0"/>
          <c:showVal val="0"/>
          <c:showCatName val="0"/>
          <c:showSerName val="0"/>
          <c:showPercent val="0"/>
          <c:showBubbleSize val="0"/>
        </c:dLbls>
        <c:smooth val="0"/>
        <c:axId val="791355984"/>
        <c:axId val="791352384"/>
        <c:extLst>
          <c:ext xmlns:c15="http://schemas.microsoft.com/office/drawing/2012/chart" uri="{02D57815-91ED-43cb-92C2-25804820EDAC}">
            <c15:filteredLineSeries>
              <c15:ser>
                <c:idx val="3"/>
                <c:order val="3"/>
                <c:tx>
                  <c:strRef>
                    <c:extLst>
                      <c:ext uri="{02D57815-91ED-43cb-92C2-25804820EDAC}">
                        <c15:formulaRef>
                          <c15:sqref>'Graf for gabet'!$B$7</c15:sqref>
                        </c15:formulaRef>
                      </c:ext>
                    </c:extLst>
                    <c:strCache>
                      <c:ptCount val="1"/>
                      <c:pt idx="0">
                        <c:v>Udgifer i alt ved Gl, tildelingsmodel</c:v>
                      </c:pt>
                    </c:strCache>
                  </c:strRef>
                </c:tx>
                <c:spPr>
                  <a:ln w="31750" cap="rnd">
                    <a:solidFill>
                      <a:srgbClr val="FF0000"/>
                    </a:solidFill>
                    <a:prstDash val="sysDash"/>
                    <a:round/>
                  </a:ln>
                  <a:effectLst/>
                </c:spPr>
                <c:marker>
                  <c:symbol val="none"/>
                </c:marker>
                <c:cat>
                  <c:numRef>
                    <c:extLst>
                      <c:ext uri="{02D57815-91ED-43cb-92C2-25804820EDAC}">
                        <c15:formulaRef>
                          <c15:sqref>'Graf for gabet'!$C$3:$F$3</c15:sqref>
                        </c15:formulaRef>
                      </c:ext>
                    </c:extLst>
                    <c:numCache>
                      <c:formatCode>General</c:formatCode>
                      <c:ptCount val="4"/>
                      <c:pt idx="0">
                        <c:v>2026</c:v>
                      </c:pt>
                      <c:pt idx="1">
                        <c:v>2027</c:v>
                      </c:pt>
                      <c:pt idx="2">
                        <c:v>2028</c:v>
                      </c:pt>
                      <c:pt idx="3">
                        <c:v>2029</c:v>
                      </c:pt>
                    </c:numCache>
                  </c:numRef>
                </c:cat>
                <c:val>
                  <c:numRef>
                    <c:extLst>
                      <c:ext uri="{02D57815-91ED-43cb-92C2-25804820EDAC}">
                        <c15:formulaRef>
                          <c15:sqref>'Graf for gabet'!$C$7:$F$7</c15:sqref>
                        </c15:formulaRef>
                      </c:ext>
                    </c:extLst>
                    <c:numCache>
                      <c:formatCode>#,##0</c:formatCode>
                      <c:ptCount val="4"/>
                      <c:pt idx="0">
                        <c:v>391.53082486005627</c:v>
                      </c:pt>
                      <c:pt idx="1">
                        <c:v>2896.1124430644877</c:v>
                      </c:pt>
                      <c:pt idx="2">
                        <c:v>2907.3191796515248</c:v>
                      </c:pt>
                      <c:pt idx="3">
                        <c:v>2918.7762433070202</c:v>
                      </c:pt>
                    </c:numCache>
                  </c:numRef>
                </c:val>
                <c:smooth val="0"/>
                <c:extLst>
                  <c:ext xmlns:c16="http://schemas.microsoft.com/office/drawing/2014/chart" uri="{C3380CC4-5D6E-409C-BE32-E72D297353CC}">
                    <c16:uniqueId val="{00000005-BA57-481E-8893-6F432CDAAA7E}"/>
                  </c:ext>
                </c:extLst>
              </c15:ser>
            </c15:filteredLineSeries>
          </c:ext>
        </c:extLst>
      </c:lineChart>
      <c:catAx>
        <c:axId val="79135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da-DK"/>
          </a:p>
        </c:txPr>
        <c:crossAx val="791352384"/>
        <c:crosses val="autoZero"/>
        <c:auto val="1"/>
        <c:lblAlgn val="ctr"/>
        <c:lblOffset val="100"/>
        <c:noMultiLvlLbl val="0"/>
      </c:catAx>
      <c:valAx>
        <c:axId val="791352384"/>
        <c:scaling>
          <c:orientation val="minMax"/>
          <c:max val="43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791355984"/>
        <c:crosses val="autoZero"/>
        <c:crossBetween val="between"/>
      </c:valAx>
      <c:spPr>
        <a:noFill/>
        <a:ln>
          <a:noFill/>
        </a:ln>
        <a:effectLst/>
      </c:spPr>
    </c:plotArea>
    <c:legend>
      <c:legendPos val="b"/>
      <c:layout>
        <c:manualLayout>
          <c:xMode val="edge"/>
          <c:yMode val="edge"/>
          <c:x val="0.11374500157184284"/>
          <c:y val="0.85970999814630356"/>
          <c:w val="0.75918769726407631"/>
          <c:h val="0.1402900018536964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7"/>
            <c:invertIfNegative val="0"/>
            <c:bubble3D val="0"/>
            <c:spPr>
              <a:solidFill>
                <a:schemeClr val="accent2"/>
              </a:solidFill>
              <a:ln>
                <a:noFill/>
              </a:ln>
              <a:effectLst/>
            </c:spPr>
            <c:extLst>
              <c:ext xmlns:c16="http://schemas.microsoft.com/office/drawing/2014/chart" uri="{C3380CC4-5D6E-409C-BE32-E72D297353CC}">
                <c16:uniqueId val="{00000000-69F9-4D3A-965C-5F60B2F18D8B}"/>
              </c:ext>
            </c:extLst>
          </c:dPt>
          <c:dPt>
            <c:idx val="18"/>
            <c:invertIfNegative val="0"/>
            <c:bubble3D val="0"/>
            <c:spPr>
              <a:solidFill>
                <a:schemeClr val="accent2"/>
              </a:solidFill>
              <a:ln>
                <a:noFill/>
              </a:ln>
              <a:effectLst/>
            </c:spPr>
            <c:extLst>
              <c:ext xmlns:c16="http://schemas.microsoft.com/office/drawing/2014/chart" uri="{C3380CC4-5D6E-409C-BE32-E72D297353CC}">
                <c16:uniqueId val="{00000001-69F9-4D3A-965C-5F60B2F18D8B}"/>
              </c:ext>
            </c:extLst>
          </c:dPt>
          <c:dPt>
            <c:idx val="19"/>
            <c:invertIfNegative val="0"/>
            <c:bubble3D val="0"/>
            <c:spPr>
              <a:solidFill>
                <a:schemeClr val="accent2"/>
              </a:solidFill>
              <a:ln>
                <a:noFill/>
              </a:ln>
              <a:effectLst/>
            </c:spPr>
            <c:extLst>
              <c:ext xmlns:c16="http://schemas.microsoft.com/office/drawing/2014/chart" uri="{C3380CC4-5D6E-409C-BE32-E72D297353CC}">
                <c16:uniqueId val="{00000002-69F9-4D3A-965C-5F60B2F18D8B}"/>
              </c:ext>
            </c:extLst>
          </c:dPt>
          <c:cat>
            <c:numRef>
              <c:f>'Sofies grafer'!$AC$8:$AC$27</c:f>
              <c:numCache>
                <c:formatCode>General</c:formatCode>
                <c:ptCount val="20"/>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pt idx="17">
                  <c:v>2027</c:v>
                </c:pt>
                <c:pt idx="18">
                  <c:v>2028</c:v>
                </c:pt>
                <c:pt idx="19">
                  <c:v>2029</c:v>
                </c:pt>
              </c:numCache>
            </c:numRef>
          </c:cat>
          <c:val>
            <c:numRef>
              <c:f>'Sofies grafer'!$AD$8:$AD$27</c:f>
              <c:numCache>
                <c:formatCode>General</c:formatCode>
                <c:ptCount val="20"/>
                <c:pt idx="0">
                  <c:v>504</c:v>
                </c:pt>
                <c:pt idx="1">
                  <c:v>504</c:v>
                </c:pt>
                <c:pt idx="2">
                  <c:v>504</c:v>
                </c:pt>
                <c:pt idx="3">
                  <c:v>504</c:v>
                </c:pt>
                <c:pt idx="4">
                  <c:v>504</c:v>
                </c:pt>
                <c:pt idx="5">
                  <c:v>504</c:v>
                </c:pt>
                <c:pt idx="6">
                  <c:v>504</c:v>
                </c:pt>
                <c:pt idx="7">
                  <c:v>504</c:v>
                </c:pt>
                <c:pt idx="8">
                  <c:v>504</c:v>
                </c:pt>
                <c:pt idx="9">
                  <c:v>504</c:v>
                </c:pt>
                <c:pt idx="10">
                  <c:v>504</c:v>
                </c:pt>
                <c:pt idx="11">
                  <c:v>504</c:v>
                </c:pt>
                <c:pt idx="12">
                  <c:v>504</c:v>
                </c:pt>
                <c:pt idx="13">
                  <c:v>504</c:v>
                </c:pt>
                <c:pt idx="14">
                  <c:v>511</c:v>
                </c:pt>
                <c:pt idx="15">
                  <c:v>536</c:v>
                </c:pt>
                <c:pt idx="16">
                  <c:v>536</c:v>
                </c:pt>
                <c:pt idx="17">
                  <c:v>547</c:v>
                </c:pt>
                <c:pt idx="18">
                  <c:v>558</c:v>
                </c:pt>
                <c:pt idx="19">
                  <c:v>570</c:v>
                </c:pt>
              </c:numCache>
            </c:numRef>
          </c:val>
          <c:extLst>
            <c:ext xmlns:c16="http://schemas.microsoft.com/office/drawing/2014/chart" uri="{C3380CC4-5D6E-409C-BE32-E72D297353CC}">
              <c16:uniqueId val="{00000000-ABA1-43BB-B0E0-13AD9C26D19A}"/>
            </c:ext>
          </c:extLst>
        </c:ser>
        <c:dLbls>
          <c:showLegendKey val="0"/>
          <c:showVal val="0"/>
          <c:showCatName val="0"/>
          <c:showSerName val="0"/>
          <c:showPercent val="0"/>
          <c:showBubbleSize val="0"/>
        </c:dLbls>
        <c:gapWidth val="219"/>
        <c:overlap val="-27"/>
        <c:axId val="790604328"/>
        <c:axId val="790603976"/>
      </c:barChart>
      <c:catAx>
        <c:axId val="79060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790603976"/>
        <c:crosses val="autoZero"/>
        <c:auto val="1"/>
        <c:lblAlgn val="ctr"/>
        <c:lblOffset val="100"/>
        <c:noMultiLvlLbl val="0"/>
      </c:catAx>
      <c:valAx>
        <c:axId val="790603976"/>
        <c:scaling>
          <c:orientation val="minMax"/>
          <c:min val="2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790604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64C9BC-3D7D-4D13-9CF6-2BA9D064684B}" type="datetimeFigureOut">
              <a:rPr lang="da-DK" smtClean="0"/>
              <a:t>10-09-2026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4ECCC1-B832-4676-8870-DA7C1E4C1954}" type="slidenum">
              <a:rPr lang="da-DK" smtClean="0"/>
              <a:t>‹nr.›</a:t>
            </a:fld>
            <a:endParaRPr lang="da-DK"/>
          </a:p>
        </p:txBody>
      </p:sp>
    </p:spTree>
    <p:extLst>
      <p:ext uri="{BB962C8B-B14F-4D97-AF65-F5344CB8AC3E}">
        <p14:creationId xmlns:p14="http://schemas.microsoft.com/office/powerpoint/2010/main" val="3226182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kern="1200" dirty="0">
                <a:solidFill>
                  <a:schemeClr val="tx1"/>
                </a:solidFill>
                <a:effectLst/>
                <a:latin typeface="+mn-lt"/>
                <a:ea typeface="+mn-ea"/>
                <a:cs typeface="+mn-cs"/>
              </a:rPr>
              <a:t>Formålet med de næste slides er at skabe et fælles grundlag for drøftelsen af kongresforslaget om en ny kontingent. Vi ser på, hvad kontingentet finansierer, hvordan BUPL’s økonomi og kontingent har udviklet sig, og hvilke overvejelser der kan indgå, når vi skal vurdere den fremtidige regulering af kontingentet."</a:t>
            </a:r>
          </a:p>
          <a:p>
            <a:endParaRPr lang="da-DK" dirty="0"/>
          </a:p>
        </p:txBody>
      </p:sp>
      <p:sp>
        <p:nvSpPr>
          <p:cNvPr id="4" name="Pladsholder til slidenummer 3"/>
          <p:cNvSpPr>
            <a:spLocks noGrp="1"/>
          </p:cNvSpPr>
          <p:nvPr>
            <p:ph type="sldNum" sz="quarter" idx="5"/>
          </p:nvPr>
        </p:nvSpPr>
        <p:spPr/>
        <p:txBody>
          <a:bodyPr/>
          <a:lstStyle/>
          <a:p>
            <a:fld id="{A94ECCC1-B832-4676-8870-DA7C1E4C1954}" type="slidenum">
              <a:rPr lang="da-DK" smtClean="0"/>
              <a:t>1</a:t>
            </a:fld>
            <a:endParaRPr lang="da-DK"/>
          </a:p>
        </p:txBody>
      </p:sp>
    </p:spTree>
    <p:extLst>
      <p:ext uri="{BB962C8B-B14F-4D97-AF65-F5344CB8AC3E}">
        <p14:creationId xmlns:p14="http://schemas.microsoft.com/office/powerpoint/2010/main" val="752645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BFD66-DD27-F312-E4EF-1D5266F935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E2C0328-498A-CD2D-3B99-C559C042C97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B751742-596C-AF2E-2FC7-AE4C9FBA7D2A}"/>
              </a:ext>
            </a:extLst>
          </p:cNvPr>
          <p:cNvSpPr>
            <a:spLocks noGrp="1"/>
          </p:cNvSpPr>
          <p:nvPr>
            <p:ph type="body" idx="1"/>
          </p:nvPr>
        </p:nvSpPr>
        <p:spPr/>
        <p:txBody>
          <a:bodyPr/>
          <a:lstStyle/>
          <a:p>
            <a:pPr fontAlgn="t"/>
            <a:r>
              <a:rPr lang="da-DK" sz="1200" b="0" i="0" kern="1200" dirty="0">
                <a:solidFill>
                  <a:schemeClr val="tx1"/>
                </a:solidFill>
                <a:effectLst/>
                <a:latin typeface="+mn-lt"/>
                <a:ea typeface="+mn-ea"/>
                <a:cs typeface="+mn-cs"/>
              </a:rPr>
              <a:t>Inden vi begynder at tale om størrelsen på kontingentet, er det vigtigt lige at stoppe op og spørge: </a:t>
            </a:r>
            <a:r>
              <a:rPr lang="da-DK" sz="1200" b="1" i="0" kern="1200" dirty="0">
                <a:solidFill>
                  <a:schemeClr val="tx1"/>
                </a:solidFill>
                <a:effectLst/>
                <a:latin typeface="+mn-lt"/>
                <a:ea typeface="+mn-ea"/>
                <a:cs typeface="+mn-cs"/>
              </a:rPr>
              <a:t>Hvad er det egentlig, kontingentet skal bruges til?</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Kontingentet er ikke et mål i sig selv. Det er det økonomiske grundlag for, at BUPL kan løse de opgaver og skabe de resultater, som medlemmerne forventer.</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På sliden her kan I se BUPL's formål, som det er beskrevet i § 2 i vores love. Det </a:t>
            </a:r>
            <a:r>
              <a:rPr lang="da-DK" sz="1200" b="1" i="0" kern="1200" dirty="0">
                <a:solidFill>
                  <a:schemeClr val="tx1"/>
                </a:solidFill>
                <a:effectLst/>
                <a:latin typeface="+mn-lt"/>
                <a:ea typeface="+mn-ea"/>
                <a:cs typeface="+mn-cs"/>
              </a:rPr>
              <a:t>handler grundlæggende om at skabe de bedst mulige vilkår for pædagoger og for pædagogprofessionen</a:t>
            </a:r>
            <a:r>
              <a:rPr lang="da-DK" sz="1200" b="0" i="0" kern="1200" dirty="0">
                <a:solidFill>
                  <a:schemeClr val="tx1"/>
                </a:solidFill>
                <a:effectLst/>
                <a:latin typeface="+mn-lt"/>
                <a:ea typeface="+mn-ea"/>
                <a:cs typeface="+mn-cs"/>
              </a:rPr>
              <a:t>.</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Det gælder både arbejdet med overenskomster og løn, hjælp til medlemmer i konkrete sager, politisk interessevaretagelse og udviklingen af vores fag.</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Når vi senere skal drøfte kontingentet, handler det derfor ikke kun om prisen på medlemskabet. Det handler også om, hvilke opgaver og resultater vi ønsker, at BUPL skal kunne levere.</a:t>
            </a:r>
          </a:p>
          <a:p>
            <a:pPr fontAlgn="t"/>
            <a:endParaRPr lang="da-DK" sz="1200" b="0" i="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1DD0D0F0-B60F-9DA0-64F0-96546F72526D}"/>
              </a:ext>
            </a:extLst>
          </p:cNvPr>
          <p:cNvSpPr>
            <a:spLocks noGrp="1"/>
          </p:cNvSpPr>
          <p:nvPr>
            <p:ph type="sldNum" sz="quarter" idx="5"/>
          </p:nvPr>
        </p:nvSpPr>
        <p:spPr/>
        <p:txBody>
          <a:bodyPr/>
          <a:lstStyle/>
          <a:p>
            <a:fld id="{A94ECCC1-B832-4676-8870-DA7C1E4C1954}" type="slidenum">
              <a:rPr lang="da-DK" smtClean="0"/>
              <a:t>2</a:t>
            </a:fld>
            <a:endParaRPr lang="da-DK" dirty="0"/>
          </a:p>
        </p:txBody>
      </p:sp>
    </p:spTree>
    <p:extLst>
      <p:ext uri="{BB962C8B-B14F-4D97-AF65-F5344CB8AC3E}">
        <p14:creationId xmlns:p14="http://schemas.microsoft.com/office/powerpoint/2010/main" val="507263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har sammen opnået betydelige resultater gennem de senere år. Her er de mest iøjnefaldende som tilsammen løfter med mange milliarder årligt. </a:t>
            </a:r>
          </a:p>
          <a:p>
            <a:endParaRPr lang="da-DK" dirty="0"/>
          </a:p>
          <a:p>
            <a:r>
              <a:rPr lang="da-DK" dirty="0"/>
              <a:t>Læg hertil selvfølgelig forbedringer med overenskomsterne og de mange eksempler på, at vi sammen har fjernet påtænkte besparelser i kommunerne. </a:t>
            </a:r>
          </a:p>
          <a:p>
            <a:endParaRPr lang="da-DK" dirty="0"/>
          </a:p>
          <a:p>
            <a:r>
              <a:rPr lang="da-DK" dirty="0"/>
              <a:t>Det er i øvrigt en af det mest åbenlyse forbedringer – som mange andre interesseorganisationer kigger på med beundring: Minimumsnormeringerne har været et værn mod besparelser. Efter mange år med systematiske besparelser satte vi prop i. </a:t>
            </a:r>
          </a:p>
          <a:p>
            <a:endParaRPr lang="da-DK" dirty="0"/>
          </a:p>
          <a:p>
            <a:r>
              <a:rPr lang="da-DK" dirty="0"/>
              <a:t>Alle kommuner har siden lovens vedtagelse styrket normeringerne. De skal være endnu bedre. Men vi er på vej med genopretningen. Nu handler det om pædagogandelen og fagligheden. Derfor meget vigtigt at regeringen er optaget af faglighed og pædagogandel. </a:t>
            </a:r>
          </a:p>
          <a:p>
            <a:endParaRPr lang="da-DK" dirty="0"/>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F809C18D-AE08-41F8-AF08-9F4A9B9BAAED}" type="slidenum">
              <a:rPr lang="da-DK" smtClean="0"/>
              <a:t>3</a:t>
            </a:fld>
            <a:endParaRPr lang="da-DK"/>
          </a:p>
        </p:txBody>
      </p:sp>
    </p:spTree>
    <p:extLst>
      <p:ext uri="{BB962C8B-B14F-4D97-AF65-F5344CB8AC3E}">
        <p14:creationId xmlns:p14="http://schemas.microsoft.com/office/powerpoint/2010/main" val="3470121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0" i="0" kern="1200" dirty="0">
                <a:solidFill>
                  <a:schemeClr val="tx1"/>
                </a:solidFill>
                <a:effectLst/>
                <a:latin typeface="+mn-lt"/>
                <a:ea typeface="+mn-ea"/>
                <a:cs typeface="+mn-cs"/>
              </a:rPr>
              <a:t>For at sætte kontingentforslaget i perspektiv viser grafen den forventede udvikling i BUPL’s indtægter og udgifter i kongresperioden.</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Den røde linje er vores udgifter, og de forventes at stige de kommende år. Den lysegrønne linje viser, hvordan indtægterne udvikler sig, hvis kontingentet fortsætter som i dag, mens den mørkegrønne viser </a:t>
            </a:r>
          </a:p>
          <a:p>
            <a:pPr fontAlgn="t"/>
            <a:r>
              <a:rPr lang="da-DK" sz="1200" b="0" i="0" kern="1200" dirty="0">
                <a:solidFill>
                  <a:schemeClr val="tx1"/>
                </a:solidFill>
                <a:effectLst/>
                <a:latin typeface="+mn-lt"/>
                <a:ea typeface="+mn-ea"/>
                <a:cs typeface="+mn-cs"/>
              </a:rPr>
              <a:t>udviklingen med det forslag, der skal behandles på kongressen. </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Som man kan se, hjælper den foreslåede regulering på forskellen mellem indtægter og udgifter, men den løser ikke det hele.</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Drøftelsen handler derfor om balancen mellem medlemmernes udgift til fagforeningen, fagforeningernes økonomiske rammer og de opgaver og aktiviteter, som vi ønsker, at BUPL skal løfte.</a:t>
            </a:r>
          </a:p>
          <a:p>
            <a:pPr fontAlgn="t"/>
            <a:endParaRPr lang="da-DK" sz="1200" b="0" i="0" kern="1200" dirty="0">
              <a:solidFill>
                <a:schemeClr val="tx1"/>
              </a:solidFill>
              <a:effectLst/>
              <a:latin typeface="+mn-lt"/>
              <a:ea typeface="+mn-ea"/>
              <a:cs typeface="+mn-cs"/>
            </a:endParaRPr>
          </a:p>
          <a:p>
            <a:endParaRPr lang="da-DK" dirty="0"/>
          </a:p>
        </p:txBody>
      </p:sp>
      <p:sp>
        <p:nvSpPr>
          <p:cNvPr id="4" name="Pladsholder til slidenummer 3"/>
          <p:cNvSpPr>
            <a:spLocks noGrp="1"/>
          </p:cNvSpPr>
          <p:nvPr>
            <p:ph type="sldNum" sz="quarter" idx="5"/>
          </p:nvPr>
        </p:nvSpPr>
        <p:spPr/>
        <p:txBody>
          <a:bodyPr/>
          <a:lstStyle/>
          <a:p>
            <a:fld id="{A94ECCC1-B832-4676-8870-DA7C1E4C1954}" type="slidenum">
              <a:rPr lang="da-DK" smtClean="0"/>
              <a:t>4</a:t>
            </a:fld>
            <a:endParaRPr lang="da-DK" dirty="0"/>
          </a:p>
        </p:txBody>
      </p:sp>
    </p:spTree>
    <p:extLst>
      <p:ext uri="{BB962C8B-B14F-4D97-AF65-F5344CB8AC3E}">
        <p14:creationId xmlns:p14="http://schemas.microsoft.com/office/powerpoint/2010/main" val="373786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0" i="0" kern="1200" dirty="0">
                <a:solidFill>
                  <a:schemeClr val="tx1"/>
                </a:solidFill>
                <a:effectLst/>
                <a:latin typeface="+mn-lt"/>
                <a:ea typeface="+mn-ea"/>
                <a:cs typeface="+mn-cs"/>
              </a:rPr>
              <a:t>Når vi drøfter kontingentet, handler det ikke kun om, hvor mange penge der kommer ind. Det handler også om, hvordan vi får mest muligt ud af de penge, medlemmerne allerede betaler.</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Derfor har BUPL de seneste år gennemført en række ændringer for at styrke organisationen og skabe mere værdi for kontingentkronerne. Blandt andet har vi tilpasset organisationen, arbejdet med fælles løsninger og ændret budgetmodellen, så en større del af kontingentet går direkte til de lokale fagforeninger.</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Sliden viser nogle af de initiativer, der allerede er gennemført. Samtidig er arbejdet med at udvikle og prioritere organisationen en løbende opgave.</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Når vi senere drøfter kontingentet, handler det derfor både om økonomi og om, hvordan vi bedst understøtter de opgaver, BUPL skal løse for medlemmerne.”</a:t>
            </a:r>
          </a:p>
        </p:txBody>
      </p:sp>
      <p:sp>
        <p:nvSpPr>
          <p:cNvPr id="4" name="Pladsholder til slidenummer 3"/>
          <p:cNvSpPr>
            <a:spLocks noGrp="1"/>
          </p:cNvSpPr>
          <p:nvPr>
            <p:ph type="sldNum" sz="quarter" idx="5"/>
          </p:nvPr>
        </p:nvSpPr>
        <p:spPr/>
        <p:txBody>
          <a:bodyPr/>
          <a:lstStyle/>
          <a:p>
            <a:fld id="{A94ECCC1-B832-4676-8870-DA7C1E4C1954}" type="slidenum">
              <a:rPr lang="da-DK" smtClean="0"/>
              <a:t>5</a:t>
            </a:fld>
            <a:endParaRPr lang="da-DK"/>
          </a:p>
        </p:txBody>
      </p:sp>
    </p:spTree>
    <p:extLst>
      <p:ext uri="{BB962C8B-B14F-4D97-AF65-F5344CB8AC3E}">
        <p14:creationId xmlns:p14="http://schemas.microsoft.com/office/powerpoint/2010/main" val="1743647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0" i="0" kern="1200" dirty="0">
                <a:solidFill>
                  <a:schemeClr val="tx1"/>
                </a:solidFill>
                <a:effectLst/>
                <a:latin typeface="+mn-lt"/>
                <a:ea typeface="+mn-ea"/>
                <a:cs typeface="+mn-cs"/>
              </a:rPr>
              <a:t>Tabellen viser udviklingen i både løn og kontingent over tid.</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Det interessante er ikke så meget de enkelte årstal, men udviklingen over perioden.</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Som man kan se, er </a:t>
            </a:r>
            <a:r>
              <a:rPr lang="da-DK" sz="1200" b="1" i="0" kern="1200" dirty="0">
                <a:solidFill>
                  <a:schemeClr val="tx1"/>
                </a:solidFill>
                <a:effectLst/>
                <a:latin typeface="+mn-lt"/>
                <a:ea typeface="+mn-ea"/>
                <a:cs typeface="+mn-cs"/>
              </a:rPr>
              <a:t>lønnen steget mere end kontingentet</a:t>
            </a:r>
            <a:r>
              <a:rPr lang="da-DK" sz="1200" b="0" i="0" kern="1200" dirty="0">
                <a:solidFill>
                  <a:schemeClr val="tx1"/>
                </a:solidFill>
                <a:effectLst/>
                <a:latin typeface="+mn-lt"/>
                <a:ea typeface="+mn-ea"/>
                <a:cs typeface="+mn-cs"/>
              </a:rPr>
              <a:t>. Derfor </a:t>
            </a:r>
            <a:r>
              <a:rPr lang="da-DK" sz="1200" b="1" i="0" kern="1200" dirty="0">
                <a:solidFill>
                  <a:schemeClr val="tx1"/>
                </a:solidFill>
                <a:effectLst/>
                <a:latin typeface="+mn-lt"/>
                <a:ea typeface="+mn-ea"/>
                <a:cs typeface="+mn-cs"/>
              </a:rPr>
              <a:t>udgør kontingentet en mindre del af lønnen i dag, end det gjorde tidligere.</a:t>
            </a:r>
          </a:p>
          <a:p>
            <a:pPr fontAlgn="t"/>
            <a:endParaRPr lang="da-DK" sz="1200" b="1"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Det betyder også, at en større del af de lønstigninger, pædagogerne har opnået gennem årene, bliver hos medlemmerne selv.</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Med den foreslået kontingent stigning forsætter den tilgang. </a:t>
            </a:r>
          </a:p>
        </p:txBody>
      </p:sp>
      <p:sp>
        <p:nvSpPr>
          <p:cNvPr id="4" name="Pladsholder til slidenummer 3"/>
          <p:cNvSpPr>
            <a:spLocks noGrp="1"/>
          </p:cNvSpPr>
          <p:nvPr>
            <p:ph type="sldNum" sz="quarter" idx="5"/>
          </p:nvPr>
        </p:nvSpPr>
        <p:spPr/>
        <p:txBody>
          <a:bodyPr/>
          <a:lstStyle/>
          <a:p>
            <a:fld id="{A94ECCC1-B832-4676-8870-DA7C1E4C1954}" type="slidenum">
              <a:rPr lang="da-DK" smtClean="0"/>
              <a:t>6</a:t>
            </a:fld>
            <a:endParaRPr lang="da-DK" dirty="0"/>
          </a:p>
        </p:txBody>
      </p:sp>
    </p:spTree>
    <p:extLst>
      <p:ext uri="{BB962C8B-B14F-4D97-AF65-F5344CB8AC3E}">
        <p14:creationId xmlns:p14="http://schemas.microsoft.com/office/powerpoint/2010/main" val="24802642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AD281-3AEE-C671-A21F-F7AB73C1260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06938C1-38E4-497F-57BA-3B6BA70D72A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0C21439-D201-37E1-D1F8-72D9F11C5D2C}"/>
              </a:ext>
            </a:extLst>
          </p:cNvPr>
          <p:cNvSpPr>
            <a:spLocks noGrp="1"/>
          </p:cNvSpPr>
          <p:nvPr>
            <p:ph type="body" idx="1"/>
          </p:nvPr>
        </p:nvSpPr>
        <p:spPr/>
        <p:txBody>
          <a:bodyPr/>
          <a:lstStyle/>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Det kan være svært at sammenligne kontingenter direkte mellem fagforeninger, fordi organisationerne er forskellige og løser deres opgaver på forskellige måder.</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Når det er sagt, er der også en række grundlæggende opgaver, som de fleste fagforeninger løser for deres medlemmer. Derfor kan det være relevant at se på, hvordan BUPL's kontingent placerer sig i forhold til andre organisationer. </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Som tabellen viser, ligger BUPL inden for det spænd, man ser blandt flere sammenlignelige faglige organisationer. </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Sammenligningen siger ikke noget om, hvad det rigtige kontingent er, men den kan være med til at give perspektiv på kontingent drøftelsen.</a:t>
            </a:r>
          </a:p>
        </p:txBody>
      </p:sp>
      <p:sp>
        <p:nvSpPr>
          <p:cNvPr id="4" name="Pladsholder til slidenummer 3">
            <a:extLst>
              <a:ext uri="{FF2B5EF4-FFF2-40B4-BE49-F238E27FC236}">
                <a16:creationId xmlns:a16="http://schemas.microsoft.com/office/drawing/2014/main" id="{29A841D9-CBC2-D8D0-2AF1-6E7276451423}"/>
              </a:ext>
            </a:extLst>
          </p:cNvPr>
          <p:cNvSpPr>
            <a:spLocks noGrp="1"/>
          </p:cNvSpPr>
          <p:nvPr>
            <p:ph type="sldNum" sz="quarter" idx="5"/>
          </p:nvPr>
        </p:nvSpPr>
        <p:spPr/>
        <p:txBody>
          <a:bodyPr/>
          <a:lstStyle/>
          <a:p>
            <a:fld id="{A94ECCC1-B832-4676-8870-DA7C1E4C1954}" type="slidenum">
              <a:rPr lang="da-DK" smtClean="0"/>
              <a:t>7</a:t>
            </a:fld>
            <a:endParaRPr lang="da-DK"/>
          </a:p>
        </p:txBody>
      </p:sp>
    </p:spTree>
    <p:extLst>
      <p:ext uri="{BB962C8B-B14F-4D97-AF65-F5344CB8AC3E}">
        <p14:creationId xmlns:p14="http://schemas.microsoft.com/office/powerpoint/2010/main" val="995705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0" i="0" kern="1200" dirty="0">
                <a:solidFill>
                  <a:schemeClr val="tx1"/>
                </a:solidFill>
                <a:effectLst/>
                <a:latin typeface="+mn-lt"/>
                <a:ea typeface="+mn-ea"/>
                <a:cs typeface="+mn-cs"/>
              </a:rPr>
              <a:t>Kontingentet har været stabilt gennem mange år. Faktisk lå det uændret på 504 kr. fra 2010 til 2023. </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De reguleringer, der er gennemført de senere år, og det forslag, der nu er lagt frem for denne kongresperiode, skal ses i lyset af den udvikling.</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Grafen giver derfor et overblik over, hvordan kontingentet har udviklet sig gennem årene, og hvordan det forventes at udvikle sig (de lyserøde bjælker) i den kommende kongresperiode, hvis forslaget vedtages”</a:t>
            </a:r>
          </a:p>
          <a:p>
            <a:endParaRPr lang="da-DK" dirty="0"/>
          </a:p>
        </p:txBody>
      </p:sp>
      <p:sp>
        <p:nvSpPr>
          <p:cNvPr id="4" name="Pladsholder til slidenummer 3"/>
          <p:cNvSpPr>
            <a:spLocks noGrp="1"/>
          </p:cNvSpPr>
          <p:nvPr>
            <p:ph type="sldNum" sz="quarter" idx="5"/>
          </p:nvPr>
        </p:nvSpPr>
        <p:spPr/>
        <p:txBody>
          <a:bodyPr/>
          <a:lstStyle/>
          <a:p>
            <a:fld id="{A94ECCC1-B832-4676-8870-DA7C1E4C1954}" type="slidenum">
              <a:rPr lang="da-DK" smtClean="0"/>
              <a:t>8</a:t>
            </a:fld>
            <a:endParaRPr lang="da-DK"/>
          </a:p>
        </p:txBody>
      </p:sp>
    </p:spTree>
    <p:extLst>
      <p:ext uri="{BB962C8B-B14F-4D97-AF65-F5344CB8AC3E}">
        <p14:creationId xmlns:p14="http://schemas.microsoft.com/office/powerpoint/2010/main" val="3403646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fontAlgn="t"/>
            <a:r>
              <a:rPr lang="da-DK" sz="1200" b="0" i="0" kern="1200" dirty="0">
                <a:solidFill>
                  <a:schemeClr val="tx1"/>
                </a:solidFill>
                <a:effectLst/>
                <a:latin typeface="+mn-lt"/>
                <a:ea typeface="+mn-ea"/>
                <a:cs typeface="+mn-cs"/>
              </a:rPr>
              <a:t>"Vi har nu været igennem det materiale, der skal danne grundlag for drøftelsen.</a:t>
            </a:r>
          </a:p>
          <a:p>
            <a:pPr fontAlgn="t"/>
            <a:r>
              <a:rPr lang="da-DK" sz="1200" b="0" i="0" kern="1200" dirty="0">
                <a:solidFill>
                  <a:schemeClr val="tx1"/>
                </a:solidFill>
                <a:effectLst/>
                <a:latin typeface="+mn-lt"/>
                <a:ea typeface="+mn-ea"/>
                <a:cs typeface="+mn-cs"/>
              </a:rPr>
              <a:t>Der er ikke et rigtigt eller forkert svar på spørgsmålene på sliden. Formålet er at få belyst, hvilke hensyn I mener, bør veje tungest, når man tager stilling til kontingentet og forslaget om kontingentregulering."</a:t>
            </a:r>
          </a:p>
          <a:p>
            <a:pPr fontAlgn="t"/>
            <a:endParaRPr lang="da-DK" sz="1200" b="1" i="0" kern="1200" dirty="0">
              <a:solidFill>
                <a:schemeClr val="tx1"/>
              </a:solidFill>
              <a:effectLst/>
              <a:latin typeface="+mn-lt"/>
              <a:ea typeface="+mn-ea"/>
              <a:cs typeface="+mn-cs"/>
            </a:endParaRPr>
          </a:p>
          <a:p>
            <a:pPr fontAlgn="t"/>
            <a:r>
              <a:rPr lang="da-DK" sz="1200" b="1" i="0" kern="1200" dirty="0">
                <a:solidFill>
                  <a:schemeClr val="tx1"/>
                </a:solidFill>
                <a:effectLst/>
                <a:latin typeface="+mn-lt"/>
                <a:ea typeface="+mn-ea"/>
                <a:cs typeface="+mn-cs"/>
              </a:rPr>
              <a:t>Facilitering (oplægsholdernote)</a:t>
            </a:r>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Forslag til proces på 15-20 minutter:</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Bed deltagerne bruge 1 minut på at læse spørgsmålene.</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Lad dem drøfte dem 2 og 2 eller ved bordene i 5 minutter.</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Tag en fælles opsamling.</a:t>
            </a:r>
          </a:p>
          <a:p>
            <a:pPr fontAlgn="t"/>
            <a:endParaRPr lang="da-DK" sz="1200" b="0" i="0" kern="1200" dirty="0">
              <a:solidFill>
                <a:schemeClr val="tx1"/>
              </a:solidFill>
              <a:effectLst/>
              <a:latin typeface="+mn-lt"/>
              <a:ea typeface="+mn-ea"/>
              <a:cs typeface="+mn-cs"/>
            </a:endParaRPr>
          </a:p>
          <a:p>
            <a:pPr fontAlgn="t"/>
            <a:r>
              <a:rPr lang="da-DK" sz="1200" b="0" i="0" kern="1200" dirty="0">
                <a:solidFill>
                  <a:schemeClr val="tx1"/>
                </a:solidFill>
                <a:effectLst/>
                <a:latin typeface="+mn-lt"/>
                <a:ea typeface="+mn-ea"/>
                <a:cs typeface="+mn-cs"/>
              </a:rPr>
              <a:t>Spørgsmål til opsamlingen:</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Hvad hæftede I jer særligt ved i materialet?</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Hvilke overvejelser har det sat i gang hos jer?</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Hvilke hensyn synes I er vigtige at have med, når man drøfter kontingent?</a:t>
            </a:r>
          </a:p>
          <a:p>
            <a:pPr marL="171450" lvl="0" indent="-171450" fontAlgn="t">
              <a:buFont typeface="Arial" panose="020B0604020202020204" pitchFamily="34" charset="0"/>
              <a:buChar char="•"/>
            </a:pPr>
            <a:r>
              <a:rPr lang="da-DK" sz="1200" b="0" i="0" kern="1200" dirty="0">
                <a:solidFill>
                  <a:schemeClr val="tx1"/>
                </a:solidFill>
                <a:effectLst/>
                <a:latin typeface="+mn-lt"/>
                <a:ea typeface="+mn-ea"/>
                <a:cs typeface="+mn-cs"/>
              </a:rPr>
              <a:t>Hvad tænker I er vigtigt, at kongressen har for øje, når forslaget skal behandles?</a:t>
            </a:r>
          </a:p>
          <a:p>
            <a:endParaRPr lang="da-DK" dirty="0"/>
          </a:p>
        </p:txBody>
      </p:sp>
      <p:sp>
        <p:nvSpPr>
          <p:cNvPr id="4" name="Pladsholder til slidenummer 3"/>
          <p:cNvSpPr>
            <a:spLocks noGrp="1"/>
          </p:cNvSpPr>
          <p:nvPr>
            <p:ph type="sldNum" sz="quarter" idx="5"/>
          </p:nvPr>
        </p:nvSpPr>
        <p:spPr/>
        <p:txBody>
          <a:bodyPr/>
          <a:lstStyle/>
          <a:p>
            <a:fld id="{A94ECCC1-B832-4676-8870-DA7C1E4C1954}" type="slidenum">
              <a:rPr lang="da-DK" smtClean="0"/>
              <a:t>9</a:t>
            </a:fld>
            <a:endParaRPr lang="da-DK"/>
          </a:p>
        </p:txBody>
      </p:sp>
    </p:spTree>
    <p:extLst>
      <p:ext uri="{BB962C8B-B14F-4D97-AF65-F5344CB8AC3E}">
        <p14:creationId xmlns:p14="http://schemas.microsoft.com/office/powerpoint/2010/main" val="1410473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E58B87-3EB2-40BB-BA56-1EB2BD6DCC3A}"/>
              </a:ext>
            </a:extLst>
          </p:cNvPr>
          <p:cNvSpPr>
            <a:spLocks noGrp="1"/>
          </p:cNvSpPr>
          <p:nvPr>
            <p:ph type="ctrTitle"/>
          </p:nvPr>
        </p:nvSpPr>
        <p:spPr>
          <a:xfrm>
            <a:off x="900000" y="540000"/>
            <a:ext cx="9144000" cy="1107996"/>
          </a:xfrm>
        </p:spPr>
        <p:txBody>
          <a:bodyPr anchor="t" anchorCtr="0">
            <a:noAutofit/>
          </a:bodyPr>
          <a:lstStyle>
            <a:lvl1pPr algn="l">
              <a:defRPr sz="4000"/>
            </a:lvl1pPr>
          </a:lstStyle>
          <a:p>
            <a:r>
              <a:rPr lang="da-DK"/>
              <a:t>Klik for at redigere titeltypografien i masteren</a:t>
            </a:r>
            <a:endParaRPr lang="da-DK" dirty="0"/>
          </a:p>
        </p:txBody>
      </p:sp>
      <p:sp>
        <p:nvSpPr>
          <p:cNvPr id="3" name="Undertitel 2">
            <a:extLst>
              <a:ext uri="{FF2B5EF4-FFF2-40B4-BE49-F238E27FC236}">
                <a16:creationId xmlns:a16="http://schemas.microsoft.com/office/drawing/2014/main" id="{B64FBC77-CEB4-4CAA-BCC7-89BDE3D9672D}"/>
              </a:ext>
            </a:extLst>
          </p:cNvPr>
          <p:cNvSpPr>
            <a:spLocks noGrp="1"/>
          </p:cNvSpPr>
          <p:nvPr>
            <p:ph type="subTitle" idx="1"/>
          </p:nvPr>
        </p:nvSpPr>
        <p:spPr>
          <a:xfrm>
            <a:off x="900000" y="1800000"/>
            <a:ext cx="9144000" cy="387798"/>
          </a:xfrm>
        </p:spPr>
        <p:txBody>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Tree>
    <p:extLst>
      <p:ext uri="{BB962C8B-B14F-4D97-AF65-F5344CB8AC3E}">
        <p14:creationId xmlns:p14="http://schemas.microsoft.com/office/powerpoint/2010/main" val="21288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1FBF7F-D95D-4899-87B0-6FC61D8D06A4}"/>
              </a:ext>
            </a:extLst>
          </p:cNvPr>
          <p:cNvSpPr>
            <a:spLocks noGrp="1"/>
          </p:cNvSpPr>
          <p:nvPr>
            <p:ph type="title"/>
          </p:nvPr>
        </p:nvSpPr>
        <p:spPr>
          <a:xfrm>
            <a:off x="900000" y="540000"/>
            <a:ext cx="8939325" cy="1107996"/>
          </a:xfrm>
        </p:spPr>
        <p:txBody>
          <a:bodyPr/>
          <a:lstStyle>
            <a:lvl1pPr>
              <a:defRPr sz="4000"/>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D0097DEC-8974-455D-9F5D-84B8BC5A315F}"/>
              </a:ext>
            </a:extLst>
          </p:cNvPr>
          <p:cNvSpPr>
            <a:spLocks noGrp="1"/>
          </p:cNvSpPr>
          <p:nvPr>
            <p:ph idx="1"/>
          </p:nvPr>
        </p:nvSpPr>
        <p:spPr>
          <a:xfrm>
            <a:off x="900000" y="1800000"/>
            <a:ext cx="8939325" cy="17522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2645041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F8A35C-2730-4C6C-BEE1-2A647ACD6E52}"/>
              </a:ext>
            </a:extLst>
          </p:cNvPr>
          <p:cNvSpPr>
            <a:spLocks noGrp="1"/>
          </p:cNvSpPr>
          <p:nvPr>
            <p:ph type="title"/>
          </p:nvPr>
        </p:nvSpPr>
        <p:spPr>
          <a:xfrm>
            <a:off x="900000" y="540000"/>
            <a:ext cx="8967900" cy="1107996"/>
          </a:xfrm>
        </p:spPr>
        <p:txBody>
          <a:bodyPr/>
          <a:lstStyle>
            <a:lvl1pPr>
              <a:defRPr sz="4000"/>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C861409F-855B-4B0F-8672-C8320CA27D98}"/>
              </a:ext>
            </a:extLst>
          </p:cNvPr>
          <p:cNvSpPr>
            <a:spLocks noGrp="1"/>
          </p:cNvSpPr>
          <p:nvPr>
            <p:ph sz="half" idx="1"/>
          </p:nvPr>
        </p:nvSpPr>
        <p:spPr>
          <a:xfrm>
            <a:off x="900000" y="1800000"/>
            <a:ext cx="5119800" cy="1005916"/>
          </a:xfrm>
        </p:spPr>
        <p:txBody>
          <a:bodyPr/>
          <a:lstStyle>
            <a:lvl1pPr>
              <a:defRPr sz="2400"/>
            </a:lvl1pPr>
            <a:lvl2pPr marL="468000">
              <a:defRPr sz="2000"/>
            </a:lvl2pPr>
          </a:lstStyle>
          <a:p>
            <a:pPr lvl="0"/>
            <a:r>
              <a:rPr lang="da-DK"/>
              <a:t>Klik for at redigere teksttypografierne i masteren</a:t>
            </a:r>
          </a:p>
          <a:p>
            <a:pPr lvl="1"/>
            <a:r>
              <a:rPr lang="da-DK"/>
              <a:t>Andet niveau</a:t>
            </a:r>
          </a:p>
        </p:txBody>
      </p:sp>
      <p:sp>
        <p:nvSpPr>
          <p:cNvPr id="4" name="Pladsholder til indhold 3">
            <a:extLst>
              <a:ext uri="{FF2B5EF4-FFF2-40B4-BE49-F238E27FC236}">
                <a16:creationId xmlns:a16="http://schemas.microsoft.com/office/drawing/2014/main" id="{6837A6B4-781E-44B7-9009-FE0CB730AA65}"/>
              </a:ext>
            </a:extLst>
          </p:cNvPr>
          <p:cNvSpPr>
            <a:spLocks noGrp="1"/>
          </p:cNvSpPr>
          <p:nvPr>
            <p:ph sz="half" idx="2"/>
          </p:nvPr>
        </p:nvSpPr>
        <p:spPr>
          <a:xfrm>
            <a:off x="6172199" y="1800000"/>
            <a:ext cx="4667251" cy="1005916"/>
          </a:xfrm>
        </p:spPr>
        <p:txBody>
          <a:bodyPr/>
          <a:lstStyle>
            <a:lvl1pPr>
              <a:defRPr sz="2400"/>
            </a:lvl1pPr>
            <a:lvl2pPr marL="468000">
              <a:defRPr sz="2000"/>
            </a:lvl2pPr>
          </a:lstStyle>
          <a:p>
            <a:pPr lvl="0"/>
            <a:r>
              <a:rPr lang="da-DK"/>
              <a:t>Klik for at redigere teksttypografierne i masteren</a:t>
            </a:r>
          </a:p>
          <a:p>
            <a:pPr lvl="1"/>
            <a:r>
              <a:rPr lang="da-DK"/>
              <a:t>Andet niveau</a:t>
            </a:r>
          </a:p>
        </p:txBody>
      </p:sp>
    </p:spTree>
    <p:extLst>
      <p:ext uri="{BB962C8B-B14F-4D97-AF65-F5344CB8AC3E}">
        <p14:creationId xmlns:p14="http://schemas.microsoft.com/office/powerpoint/2010/main" val="1840356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F8A35C-2730-4C6C-BEE1-2A647ACD6E52}"/>
              </a:ext>
            </a:extLst>
          </p:cNvPr>
          <p:cNvSpPr>
            <a:spLocks noGrp="1"/>
          </p:cNvSpPr>
          <p:nvPr>
            <p:ph type="title"/>
          </p:nvPr>
        </p:nvSpPr>
        <p:spPr>
          <a:xfrm>
            <a:off x="900000" y="540000"/>
            <a:ext cx="8939325" cy="1107996"/>
          </a:xfrm>
        </p:spPr>
        <p:txBody>
          <a:bodyPr/>
          <a:lstStyle>
            <a:lvl1pPr>
              <a:defRPr sz="4000"/>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C861409F-855B-4B0F-8672-C8320CA27D98}"/>
              </a:ext>
            </a:extLst>
          </p:cNvPr>
          <p:cNvSpPr>
            <a:spLocks noGrp="1"/>
          </p:cNvSpPr>
          <p:nvPr>
            <p:ph sz="half" idx="1"/>
          </p:nvPr>
        </p:nvSpPr>
        <p:spPr>
          <a:xfrm>
            <a:off x="900000" y="2700000"/>
            <a:ext cx="4334609" cy="553998"/>
          </a:xfrm>
        </p:spPr>
        <p:txBody>
          <a:bodyPr/>
          <a:lstStyle>
            <a:lvl1pPr>
              <a:defRPr sz="2000"/>
            </a:lvl1pPr>
            <a:lvl2pPr marL="468000">
              <a:defRPr sz="2000"/>
            </a:lvl2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837A6B4-781E-44B7-9009-FE0CB730AA65}"/>
              </a:ext>
            </a:extLst>
          </p:cNvPr>
          <p:cNvSpPr>
            <a:spLocks noGrp="1"/>
          </p:cNvSpPr>
          <p:nvPr>
            <p:ph sz="half" idx="2"/>
          </p:nvPr>
        </p:nvSpPr>
        <p:spPr>
          <a:xfrm>
            <a:off x="5924550" y="2700000"/>
            <a:ext cx="4456043" cy="553998"/>
          </a:xfrm>
        </p:spPr>
        <p:txBody>
          <a:bodyPr/>
          <a:lstStyle>
            <a:lvl1pPr>
              <a:defRPr sz="2000"/>
            </a:lvl1pPr>
            <a:lvl2pPr marL="468000">
              <a:defRPr sz="2000"/>
            </a:lvl2pPr>
          </a:lstStyle>
          <a:p>
            <a:pPr lvl="0"/>
            <a:r>
              <a:rPr lang="da-DK"/>
              <a:t>Klik for at redigere teksttypografierne i masteren</a:t>
            </a:r>
          </a:p>
        </p:txBody>
      </p:sp>
      <p:sp>
        <p:nvSpPr>
          <p:cNvPr id="6" name="Pladsholder til tekst 5">
            <a:extLst>
              <a:ext uri="{FF2B5EF4-FFF2-40B4-BE49-F238E27FC236}">
                <a16:creationId xmlns:a16="http://schemas.microsoft.com/office/drawing/2014/main" id="{0FD37EFC-3AD0-421C-A89A-BF5857DCE023}"/>
              </a:ext>
            </a:extLst>
          </p:cNvPr>
          <p:cNvSpPr>
            <a:spLocks noGrp="1"/>
          </p:cNvSpPr>
          <p:nvPr>
            <p:ph type="body" sz="quarter" idx="10"/>
          </p:nvPr>
        </p:nvSpPr>
        <p:spPr>
          <a:xfrm>
            <a:off x="900000" y="1980000"/>
            <a:ext cx="4456043" cy="553998"/>
          </a:xfrm>
        </p:spPr>
        <p:txBody>
          <a:bodyPr/>
          <a:lstStyle>
            <a:lvl1pPr marL="0" indent="0">
              <a:buFontTx/>
              <a:buNone/>
              <a:defRPr sz="2000">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da-DK"/>
              <a:t>Klik for at redigere teksttypografierne i masteren</a:t>
            </a:r>
          </a:p>
        </p:txBody>
      </p:sp>
      <p:sp>
        <p:nvSpPr>
          <p:cNvPr id="7" name="Pladsholder til tekst 5">
            <a:extLst>
              <a:ext uri="{FF2B5EF4-FFF2-40B4-BE49-F238E27FC236}">
                <a16:creationId xmlns:a16="http://schemas.microsoft.com/office/drawing/2014/main" id="{4FDC16DB-E5D9-40B1-BE94-A49CC35E5C4E}"/>
              </a:ext>
            </a:extLst>
          </p:cNvPr>
          <p:cNvSpPr>
            <a:spLocks noGrp="1"/>
          </p:cNvSpPr>
          <p:nvPr>
            <p:ph type="body" sz="quarter" idx="11"/>
          </p:nvPr>
        </p:nvSpPr>
        <p:spPr>
          <a:xfrm>
            <a:off x="5924550" y="1980000"/>
            <a:ext cx="4456043" cy="553998"/>
          </a:xfrm>
        </p:spPr>
        <p:txBody>
          <a:bodyPr/>
          <a:lstStyle>
            <a:lvl1pPr marL="0" indent="0">
              <a:buFontTx/>
              <a:buNone/>
              <a:defRPr sz="2000">
                <a:latin typeface="+mj-lt"/>
              </a:defRPr>
            </a:lvl1pPr>
            <a:lvl2pPr marL="457200" indent="0">
              <a:buFontTx/>
              <a:buNone/>
              <a:defRPr sz="2000"/>
            </a:lvl2pPr>
            <a:lvl3pPr marL="914400" indent="0">
              <a:buFontTx/>
              <a:buNone/>
              <a:defRPr sz="2000"/>
            </a:lvl3pPr>
            <a:lvl4pPr marL="1371600" indent="0">
              <a:buFontTx/>
              <a:buNone/>
              <a:defRPr sz="2000"/>
            </a:lvl4pPr>
            <a:lvl5pPr marL="1828800" indent="0">
              <a:buFontTx/>
              <a:buNone/>
              <a:defRPr sz="2000"/>
            </a:lvl5pPr>
          </a:lstStyle>
          <a:p>
            <a:pPr lvl="0"/>
            <a:r>
              <a:rPr lang="da-DK"/>
              <a:t>Klik for at redigere teksttypografierne i masteren</a:t>
            </a:r>
          </a:p>
        </p:txBody>
      </p:sp>
    </p:spTree>
    <p:extLst>
      <p:ext uri="{BB962C8B-B14F-4D97-AF65-F5344CB8AC3E}">
        <p14:creationId xmlns:p14="http://schemas.microsoft.com/office/powerpoint/2010/main" val="4105688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0B4117-A0B2-4414-AD60-5D3C4EFA5E68}"/>
              </a:ext>
            </a:extLst>
          </p:cNvPr>
          <p:cNvSpPr>
            <a:spLocks noGrp="1"/>
          </p:cNvSpPr>
          <p:nvPr>
            <p:ph type="title"/>
          </p:nvPr>
        </p:nvSpPr>
        <p:spPr>
          <a:xfrm>
            <a:off x="900000" y="540000"/>
            <a:ext cx="3932237" cy="1329595"/>
          </a:xfrm>
        </p:spPr>
        <p:txBody>
          <a:bodyPr anchor="t" anchorCtr="0"/>
          <a:lstStyle>
            <a:lvl1pPr>
              <a:defRPr sz="3200"/>
            </a:lvl1pPr>
          </a:lstStyle>
          <a:p>
            <a:r>
              <a:rPr lang="da-DK"/>
              <a:t>Klik for at redigere titeltypografien i masteren</a:t>
            </a:r>
            <a:endParaRPr lang="da-DK" dirty="0"/>
          </a:p>
        </p:txBody>
      </p:sp>
      <p:sp>
        <p:nvSpPr>
          <p:cNvPr id="3" name="Pladsholder til billede 2">
            <a:extLst>
              <a:ext uri="{FF2B5EF4-FFF2-40B4-BE49-F238E27FC236}">
                <a16:creationId xmlns:a16="http://schemas.microsoft.com/office/drawing/2014/main" id="{5E3C1C0B-BED9-4DAE-B9D1-C6876C7B9CBD}"/>
              </a:ext>
            </a:extLst>
          </p:cNvPr>
          <p:cNvSpPr>
            <a:spLocks noGrp="1"/>
          </p:cNvSpPr>
          <p:nvPr>
            <p:ph type="pic" idx="1"/>
          </p:nvPr>
        </p:nvSpPr>
        <p:spPr>
          <a:xfrm>
            <a:off x="5055704" y="540000"/>
            <a:ext cx="6299684"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endParaRPr lang="da-DK" dirty="0"/>
          </a:p>
        </p:txBody>
      </p:sp>
    </p:spTree>
    <p:extLst>
      <p:ext uri="{BB962C8B-B14F-4D97-AF65-F5344CB8AC3E}">
        <p14:creationId xmlns:p14="http://schemas.microsoft.com/office/powerpoint/2010/main" val="4156944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om">
    <p:spTree>
      <p:nvGrpSpPr>
        <p:cNvPr id="1" name=""/>
        <p:cNvGrpSpPr/>
        <p:nvPr/>
      </p:nvGrpSpPr>
      <p:grpSpPr>
        <a:xfrm>
          <a:off x="0" y="0"/>
          <a:ext cx="0" cy="0"/>
          <a:chOff x="0" y="0"/>
          <a:chExt cx="0" cy="0"/>
        </a:xfrm>
      </p:grpSpPr>
      <p:sp>
        <p:nvSpPr>
          <p:cNvPr id="6" name="Pladsholder til billede 5">
            <a:extLst>
              <a:ext uri="{FF2B5EF4-FFF2-40B4-BE49-F238E27FC236}">
                <a16:creationId xmlns:a16="http://schemas.microsoft.com/office/drawing/2014/main" id="{1F83BB7D-3E84-406C-8572-C900CBC4CF17}"/>
              </a:ext>
            </a:extLst>
          </p:cNvPr>
          <p:cNvSpPr>
            <a:spLocks noGrp="1"/>
          </p:cNvSpPr>
          <p:nvPr>
            <p:ph type="pic" sz="quarter" idx="10"/>
          </p:nvPr>
        </p:nvSpPr>
        <p:spPr>
          <a:xfrm>
            <a:off x="0" y="0"/>
            <a:ext cx="12192000" cy="6858000"/>
          </a:xfrm>
        </p:spPr>
        <p:txBody>
          <a:bodyPr/>
          <a:lstStyle/>
          <a:p>
            <a:r>
              <a:rPr lang="da-DK"/>
              <a:t>Klik på ikonet for at tilføje et billede</a:t>
            </a:r>
          </a:p>
        </p:txBody>
      </p:sp>
    </p:spTree>
    <p:extLst>
      <p:ext uri="{BB962C8B-B14F-4D97-AF65-F5344CB8AC3E}">
        <p14:creationId xmlns:p14="http://schemas.microsoft.com/office/powerpoint/2010/main" val="186279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4695B37-DE5B-4902-BFD1-E7214A7ACB77}"/>
              </a:ext>
            </a:extLst>
          </p:cNvPr>
          <p:cNvSpPr>
            <a:spLocks noGrp="1"/>
          </p:cNvSpPr>
          <p:nvPr>
            <p:ph type="title"/>
          </p:nvPr>
        </p:nvSpPr>
        <p:spPr>
          <a:xfrm>
            <a:off x="900000" y="540000"/>
            <a:ext cx="8939325" cy="1107996"/>
          </a:xfrm>
          <a:prstGeom prst="rect">
            <a:avLst/>
          </a:prstGeom>
        </p:spPr>
        <p:txBody>
          <a:bodyPr vert="horz" wrap="square" lIns="0" tIns="0" rIns="0" bIns="0" rtlCol="0" anchor="t" anchorCtr="0">
            <a:sp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6B304BC7-52EB-41D9-AB28-6575AFF34A27}"/>
              </a:ext>
            </a:extLst>
          </p:cNvPr>
          <p:cNvSpPr>
            <a:spLocks noGrp="1"/>
          </p:cNvSpPr>
          <p:nvPr>
            <p:ph type="body" idx="1"/>
          </p:nvPr>
        </p:nvSpPr>
        <p:spPr>
          <a:xfrm>
            <a:off x="900000" y="1980000"/>
            <a:ext cx="8939325" cy="1752275"/>
          </a:xfrm>
          <a:prstGeom prst="rect">
            <a:avLst/>
          </a:prstGeom>
        </p:spPr>
        <p:txBody>
          <a:bodyPr vert="horz" wrap="square" lIns="0" tIns="0" rIns="0" bIns="0" rtlCol="0">
            <a:sp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4" name="Billede 3">
            <a:extLst>
              <a:ext uri="{FF2B5EF4-FFF2-40B4-BE49-F238E27FC236}">
                <a16:creationId xmlns:a16="http://schemas.microsoft.com/office/drawing/2014/main" id="{05A73FF5-770D-8F0F-B651-1DEFFB43E3A8}"/>
              </a:ext>
            </a:extLst>
          </p:cNvPr>
          <p:cNvPicPr>
            <a:picLocks noChangeAspect="1"/>
          </p:cNvPicPr>
          <p:nvPr/>
        </p:nvPicPr>
        <p:blipFill rotWithShape="1">
          <a:blip r:embed="rId8">
            <a:extLst>
              <a:ext uri="{28A0092B-C50C-407E-A947-70E740481C1C}">
                <a14:useLocalDpi xmlns:a14="http://schemas.microsoft.com/office/drawing/2010/main" val="0"/>
              </a:ext>
            </a:extLst>
          </a:blip>
          <a:srcRect l="-444" t="26609" r="7867" b="-1"/>
          <a:stretch/>
        </p:blipFill>
        <p:spPr>
          <a:xfrm>
            <a:off x="10175789" y="0"/>
            <a:ext cx="2016212" cy="1662621"/>
          </a:xfrm>
          <a:prstGeom prst="rect">
            <a:avLst/>
          </a:prstGeom>
        </p:spPr>
      </p:pic>
    </p:spTree>
    <p:extLst>
      <p:ext uri="{BB962C8B-B14F-4D97-AF65-F5344CB8AC3E}">
        <p14:creationId xmlns:p14="http://schemas.microsoft.com/office/powerpoint/2010/main" val="39368561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9ACE2C-8125-43FC-0BF7-FFD33511B716}"/>
              </a:ext>
            </a:extLst>
          </p:cNvPr>
          <p:cNvSpPr>
            <a:spLocks noGrp="1"/>
          </p:cNvSpPr>
          <p:nvPr>
            <p:ph type="ctrTitle"/>
          </p:nvPr>
        </p:nvSpPr>
        <p:spPr/>
        <p:txBody>
          <a:bodyPr/>
          <a:lstStyle/>
          <a:p>
            <a:r>
              <a:rPr lang="da-DK" dirty="0"/>
              <a:t>Kontingentdrøftelser</a:t>
            </a:r>
          </a:p>
        </p:txBody>
      </p:sp>
      <p:sp>
        <p:nvSpPr>
          <p:cNvPr id="3" name="Undertitel 2">
            <a:extLst>
              <a:ext uri="{FF2B5EF4-FFF2-40B4-BE49-F238E27FC236}">
                <a16:creationId xmlns:a16="http://schemas.microsoft.com/office/drawing/2014/main" id="{A96FA092-C3E4-C8AF-41A8-ED71C1F25DAB}"/>
              </a:ext>
            </a:extLst>
          </p:cNvPr>
          <p:cNvSpPr>
            <a:spLocks noGrp="1"/>
          </p:cNvSpPr>
          <p:nvPr>
            <p:ph type="subTitle" idx="1"/>
          </p:nvPr>
        </p:nvSpPr>
        <p:spPr/>
        <p:txBody>
          <a:bodyPr/>
          <a:lstStyle/>
          <a:p>
            <a:r>
              <a:rPr lang="da-DK" dirty="0"/>
              <a:t>Til brug på generalforsamlinger i BUPL, efterår 2026</a:t>
            </a:r>
          </a:p>
        </p:txBody>
      </p:sp>
    </p:spTree>
    <p:extLst>
      <p:ext uri="{BB962C8B-B14F-4D97-AF65-F5344CB8AC3E}">
        <p14:creationId xmlns:p14="http://schemas.microsoft.com/office/powerpoint/2010/main" val="2112092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76D11-3966-B8C5-AC04-5B63C39E69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2FB4AE5-3197-0A6A-D8F0-31252DADAAC7}"/>
              </a:ext>
            </a:extLst>
          </p:cNvPr>
          <p:cNvSpPr>
            <a:spLocks noGrp="1"/>
          </p:cNvSpPr>
          <p:nvPr>
            <p:ph type="title"/>
          </p:nvPr>
        </p:nvSpPr>
        <p:spPr>
          <a:xfrm>
            <a:off x="900000" y="540185"/>
            <a:ext cx="8967900" cy="1107996"/>
          </a:xfrm>
        </p:spPr>
        <p:txBody>
          <a:bodyPr/>
          <a:lstStyle/>
          <a:p>
            <a:r>
              <a:rPr lang="da-DK" dirty="0"/>
              <a:t>BUPL’s formål, jf. BUPL’s love – hvad går dit kontingent til?</a:t>
            </a:r>
          </a:p>
        </p:txBody>
      </p:sp>
      <p:sp>
        <p:nvSpPr>
          <p:cNvPr id="5" name="Tekstfelt 4">
            <a:extLst>
              <a:ext uri="{FF2B5EF4-FFF2-40B4-BE49-F238E27FC236}">
                <a16:creationId xmlns:a16="http://schemas.microsoft.com/office/drawing/2014/main" id="{2F6FEF56-C490-FAC5-82F5-E4DBF73F135B}"/>
              </a:ext>
            </a:extLst>
          </p:cNvPr>
          <p:cNvSpPr txBox="1"/>
          <p:nvPr/>
        </p:nvSpPr>
        <p:spPr>
          <a:xfrm>
            <a:off x="900000" y="2087672"/>
            <a:ext cx="10572863" cy="4524315"/>
          </a:xfrm>
          <a:prstGeom prst="rect">
            <a:avLst/>
          </a:prstGeom>
          <a:noFill/>
        </p:spPr>
        <p:txBody>
          <a:bodyPr wrap="square">
            <a:spAutoFit/>
          </a:bodyPr>
          <a:lstStyle/>
          <a:p>
            <a:r>
              <a:rPr lang="da-DK" b="1" dirty="0"/>
              <a:t>§ 2. BUPL er en fagforening for pædagoger. BUPL’s formål er at fremme  de bedst mulige betingelser for pædagogerne og udøvelsen af pædagogprofessionen. </a:t>
            </a:r>
          </a:p>
          <a:p>
            <a:endParaRPr lang="da-DK" dirty="0"/>
          </a:p>
          <a:p>
            <a:r>
              <a:rPr lang="da-DK" dirty="0"/>
              <a:t>Stk. 2. BUPL skal varetage medlemmernes interesser over for lovgiver,  arbejdsgiver og andre. Det er BUPL’s formål at påvirke den styrings- og  ledelsesmæssige udvikling på børne- og ungeområdet og at skabe de bedst mulige betingelser for udvikling af det pædagogiske fag, og medlemmernes professionelle forudsætninger og muligheder. Det er ligeledes BUPL’s  opgave at påvirke samfundsudviklingen ud fra pædagogisk viden, nationalt såvel som internationalt. </a:t>
            </a:r>
            <a:r>
              <a:rPr lang="da-DK" b="1" dirty="0"/>
              <a:t>Stk. 3</a:t>
            </a:r>
            <a:r>
              <a:rPr lang="da-DK" dirty="0"/>
              <a:t>. BUPL skal på medlemmernes vegne forhandle og indgå overenskomster og aftaler og administrere disse, herunder forhandle opståede konkrete tvister om medlemmernes løn- og arbejdsvilkår. </a:t>
            </a:r>
          </a:p>
          <a:p>
            <a:r>
              <a:rPr lang="da-DK" b="1" dirty="0"/>
              <a:t>Stk. 4</a:t>
            </a:r>
            <a:r>
              <a:rPr lang="da-DK" dirty="0"/>
              <a:t>. BUPL arbejder ud fra følgende målsætninger: 1. BUPL er en åben, gennemsigtig og kommunikativ organisation. 2. BUPL sikrer, at medlemmerne inddrages og har indflydelse på  foreningens aktiviteter. </a:t>
            </a:r>
          </a:p>
          <a:p>
            <a:r>
              <a:rPr lang="da-DK" b="1" dirty="0"/>
              <a:t>Stk. 5</a:t>
            </a:r>
            <a:r>
              <a:rPr lang="da-DK" dirty="0"/>
              <a:t>. BUPL løser sine opgaver i samarbejde mellem forbundet og de  lokale selvstændige fagforeninger.</a:t>
            </a:r>
          </a:p>
        </p:txBody>
      </p:sp>
    </p:spTree>
    <p:extLst>
      <p:ext uri="{BB962C8B-B14F-4D97-AF65-F5344CB8AC3E}">
        <p14:creationId xmlns:p14="http://schemas.microsoft.com/office/powerpoint/2010/main" val="40558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FB3E7B-9CC8-EDA8-D7FB-98436BC7C305}"/>
              </a:ext>
            </a:extLst>
          </p:cNvPr>
          <p:cNvSpPr>
            <a:spLocks noGrp="1"/>
          </p:cNvSpPr>
          <p:nvPr>
            <p:ph type="title"/>
          </p:nvPr>
        </p:nvSpPr>
        <p:spPr/>
        <p:txBody>
          <a:bodyPr/>
          <a:lstStyle/>
          <a:p>
            <a:r>
              <a:rPr lang="da-DK" dirty="0"/>
              <a:t>Resultater de senere år</a:t>
            </a:r>
          </a:p>
        </p:txBody>
      </p:sp>
      <p:sp>
        <p:nvSpPr>
          <p:cNvPr id="3" name="Pladsholder til indhold 2">
            <a:extLst>
              <a:ext uri="{FF2B5EF4-FFF2-40B4-BE49-F238E27FC236}">
                <a16:creationId xmlns:a16="http://schemas.microsoft.com/office/drawing/2014/main" id="{B15607AD-172F-5CC2-BA81-2B099AB9C2BF}"/>
              </a:ext>
            </a:extLst>
          </p:cNvPr>
          <p:cNvSpPr>
            <a:spLocks noGrp="1"/>
          </p:cNvSpPr>
          <p:nvPr>
            <p:ph idx="1"/>
          </p:nvPr>
        </p:nvSpPr>
        <p:spPr/>
        <p:txBody>
          <a:bodyPr>
            <a:noAutofit/>
          </a:bodyPr>
          <a:lstStyle/>
          <a:p>
            <a:r>
              <a:rPr lang="da-DK" sz="1800" dirty="0"/>
              <a:t>Sociale normeringer i daginstitutioner</a:t>
            </a:r>
          </a:p>
          <a:p>
            <a:r>
              <a:rPr lang="da-DK" sz="1800" dirty="0"/>
              <a:t>Minimumsnormeringer</a:t>
            </a:r>
          </a:p>
          <a:p>
            <a:r>
              <a:rPr lang="da-DK" sz="1800" dirty="0"/>
              <a:t>Opkvalificeringspulje (flere pædagoger)</a:t>
            </a:r>
          </a:p>
          <a:p>
            <a:r>
              <a:rPr lang="da-DK" sz="1800" dirty="0"/>
              <a:t>Sociale normeringer i fritiden</a:t>
            </a:r>
          </a:p>
          <a:p>
            <a:r>
              <a:rPr lang="da-DK" sz="1800" dirty="0"/>
              <a:t>Lønløft (trepart)</a:t>
            </a:r>
          </a:p>
          <a:p>
            <a:r>
              <a:rPr lang="da-DK" sz="1800" dirty="0"/>
              <a:t>Styrket pædagoguddannelse</a:t>
            </a:r>
          </a:p>
          <a:p>
            <a:r>
              <a:rPr lang="da-DK" sz="1800" dirty="0"/>
              <a:t>Styrkede minimumsnormeringer </a:t>
            </a:r>
          </a:p>
          <a:p>
            <a:r>
              <a:rPr lang="da-DK" sz="1800" dirty="0"/>
              <a:t>Aftryk på regeringsgrundlag: </a:t>
            </a:r>
          </a:p>
          <a:p>
            <a:pPr lvl="1"/>
            <a:endParaRPr lang="da-DK" sz="1800" i="1" dirty="0"/>
          </a:p>
          <a:p>
            <a:pPr lvl="1">
              <a:buFont typeface="Wingdings" panose="05000000000000000000" pitchFamily="2" charset="2"/>
              <a:buChar char="ü"/>
            </a:pPr>
            <a:r>
              <a:rPr lang="da-DK" sz="1800" i="1" dirty="0"/>
              <a:t>Uddannelsesstrategi med uddannelsesstillinger </a:t>
            </a:r>
          </a:p>
          <a:p>
            <a:pPr lvl="1">
              <a:buFont typeface="Wingdings" panose="05000000000000000000" pitchFamily="2" charset="2"/>
              <a:buChar char="ü"/>
            </a:pPr>
            <a:r>
              <a:rPr lang="da-DK" sz="1800" i="1" dirty="0"/>
              <a:t>Mål om at styrke fagligheden/øge pædagogandelen</a:t>
            </a:r>
          </a:p>
          <a:p>
            <a:pPr lvl="1">
              <a:buFont typeface="Wingdings" panose="05000000000000000000" pitchFamily="2" charset="2"/>
              <a:buChar char="ü"/>
            </a:pPr>
            <a:r>
              <a:rPr lang="da-DK" sz="1800" i="1" dirty="0"/>
              <a:t>Løfte om styrkelse af fritidsinstitutionerne</a:t>
            </a:r>
          </a:p>
          <a:p>
            <a:pPr lvl="1">
              <a:buFont typeface="Wingdings" panose="05000000000000000000" pitchFamily="2" charset="2"/>
              <a:buChar char="ü"/>
            </a:pPr>
            <a:r>
              <a:rPr lang="da-DK" sz="1800" i="1" dirty="0"/>
              <a:t>Styrke minimumsnormeringer yderligere (langtidssyge tæller ikke med)</a:t>
            </a:r>
          </a:p>
        </p:txBody>
      </p:sp>
    </p:spTree>
    <p:extLst>
      <p:ext uri="{BB962C8B-B14F-4D97-AF65-F5344CB8AC3E}">
        <p14:creationId xmlns:p14="http://schemas.microsoft.com/office/powerpoint/2010/main" val="138094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AD70C-2FF1-9476-0DAD-B07D3C2826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650B9F7-A48E-007C-F220-3287FEA17E3F}"/>
              </a:ext>
            </a:extLst>
          </p:cNvPr>
          <p:cNvSpPr>
            <a:spLocks noGrp="1"/>
          </p:cNvSpPr>
          <p:nvPr>
            <p:ph type="title"/>
          </p:nvPr>
        </p:nvSpPr>
        <p:spPr>
          <a:xfrm>
            <a:off x="900000" y="540000"/>
            <a:ext cx="8967900" cy="1107996"/>
          </a:xfrm>
        </p:spPr>
        <p:txBody>
          <a:bodyPr/>
          <a:lstStyle/>
          <a:p>
            <a:r>
              <a:rPr lang="da-DK" dirty="0"/>
              <a:t>Udvikling i BUPL’s økonomi i kongresperioden</a:t>
            </a:r>
          </a:p>
        </p:txBody>
      </p:sp>
      <p:sp>
        <p:nvSpPr>
          <p:cNvPr id="5" name="Pladsholder til indhold 4">
            <a:extLst>
              <a:ext uri="{FF2B5EF4-FFF2-40B4-BE49-F238E27FC236}">
                <a16:creationId xmlns:a16="http://schemas.microsoft.com/office/drawing/2014/main" id="{FFDEFA2D-9328-A647-9D86-897DBC50CB3F}"/>
              </a:ext>
            </a:extLst>
          </p:cNvPr>
          <p:cNvSpPr>
            <a:spLocks noGrp="1"/>
          </p:cNvSpPr>
          <p:nvPr>
            <p:ph sz="half" idx="2"/>
          </p:nvPr>
        </p:nvSpPr>
        <p:spPr>
          <a:xfrm>
            <a:off x="10117859" y="2431804"/>
            <a:ext cx="1885950" cy="1745093"/>
          </a:xfrm>
        </p:spPr>
        <p:txBody>
          <a:bodyPr/>
          <a:lstStyle/>
          <a:p>
            <a:pPr marL="0" indent="0">
              <a:buNone/>
            </a:pPr>
            <a:r>
              <a:rPr lang="da-DK" sz="1800" dirty="0"/>
              <a:t>Grafen viser udvikling af </a:t>
            </a:r>
            <a:r>
              <a:rPr lang="da-DK" sz="1800" dirty="0">
                <a:solidFill>
                  <a:srgbClr val="FF0000"/>
                </a:solidFill>
              </a:rPr>
              <a:t>udgifter</a:t>
            </a:r>
            <a:r>
              <a:rPr lang="da-DK" sz="1800" dirty="0"/>
              <a:t> og </a:t>
            </a:r>
            <a:r>
              <a:rPr lang="da-DK" sz="1800" dirty="0">
                <a:solidFill>
                  <a:srgbClr val="00B050"/>
                </a:solidFill>
              </a:rPr>
              <a:t>indtægter </a:t>
            </a:r>
            <a:r>
              <a:rPr lang="da-DK" sz="1800" dirty="0"/>
              <a:t>i kongresperioden på tværs af rammerne</a:t>
            </a:r>
          </a:p>
        </p:txBody>
      </p:sp>
      <p:graphicFrame>
        <p:nvGraphicFramePr>
          <p:cNvPr id="7" name="Diagram 6">
            <a:extLst>
              <a:ext uri="{FF2B5EF4-FFF2-40B4-BE49-F238E27FC236}">
                <a16:creationId xmlns:a16="http://schemas.microsoft.com/office/drawing/2014/main" id="{D8DB4A44-4787-FBDA-16AB-67F147B1DAB9}"/>
              </a:ext>
            </a:extLst>
          </p:cNvPr>
          <p:cNvGraphicFramePr>
            <a:graphicFrameLocks/>
          </p:cNvGraphicFramePr>
          <p:nvPr/>
        </p:nvGraphicFramePr>
        <p:xfrm>
          <a:off x="759417" y="1790157"/>
          <a:ext cx="9358442" cy="49684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84826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11A8D8-3D4C-5FE3-C35D-6A785BB6408D}"/>
              </a:ext>
            </a:extLst>
          </p:cNvPr>
          <p:cNvSpPr>
            <a:spLocks noGrp="1"/>
          </p:cNvSpPr>
          <p:nvPr>
            <p:ph type="title"/>
          </p:nvPr>
        </p:nvSpPr>
        <p:spPr/>
        <p:txBody>
          <a:bodyPr/>
          <a:lstStyle/>
          <a:p>
            <a:r>
              <a:rPr lang="da-DK" dirty="0"/>
              <a:t>Vi prioriterer kontingentet, så det skaber mest mulig værdi</a:t>
            </a:r>
          </a:p>
        </p:txBody>
      </p:sp>
      <p:sp>
        <p:nvSpPr>
          <p:cNvPr id="3" name="Pladsholder til indhold 2">
            <a:extLst>
              <a:ext uri="{FF2B5EF4-FFF2-40B4-BE49-F238E27FC236}">
                <a16:creationId xmlns:a16="http://schemas.microsoft.com/office/drawing/2014/main" id="{86C76C9E-F39D-9851-17D7-61C6A42CA08A}"/>
              </a:ext>
            </a:extLst>
          </p:cNvPr>
          <p:cNvSpPr>
            <a:spLocks noGrp="1"/>
          </p:cNvSpPr>
          <p:nvPr>
            <p:ph idx="1"/>
          </p:nvPr>
        </p:nvSpPr>
        <p:spPr>
          <a:xfrm>
            <a:off x="899999" y="1990144"/>
            <a:ext cx="8939325" cy="2877711"/>
          </a:xfrm>
        </p:spPr>
        <p:txBody>
          <a:bodyPr/>
          <a:lstStyle/>
          <a:p>
            <a:pPr marL="0" indent="0">
              <a:buNone/>
            </a:pPr>
            <a:r>
              <a:rPr lang="da-DK" sz="2000" dirty="0"/>
              <a:t>De seneste år har BUPL gennemført flere ændringer for at styrke organisationen og bruge medlemmernes kontingent bedst muligt. Blandt andet har vi:</a:t>
            </a:r>
          </a:p>
          <a:p>
            <a:r>
              <a:rPr lang="da-DK" sz="2000" dirty="0"/>
              <a:t>Tilpasset organisationen, ved fx at reducere antallet af fagforeninger fra 12 til 11 og samle nogle af de centrale politiske mødefora</a:t>
            </a:r>
          </a:p>
          <a:p>
            <a:r>
              <a:rPr lang="da-DK" sz="2000" dirty="0"/>
              <a:t>Igangsat arbejde med flere fælles løsninger og mere ensartede arbejdsgange på tværs af organisationen</a:t>
            </a:r>
          </a:p>
          <a:p>
            <a:r>
              <a:rPr lang="da-DK" sz="2000" dirty="0"/>
              <a:t>Ændret budgetmodellen, så en større del af kontingentet går direkte til de 11 fagforeninger</a:t>
            </a:r>
          </a:p>
        </p:txBody>
      </p:sp>
    </p:spTree>
    <p:extLst>
      <p:ext uri="{BB962C8B-B14F-4D97-AF65-F5344CB8AC3E}">
        <p14:creationId xmlns:p14="http://schemas.microsoft.com/office/powerpoint/2010/main" val="33970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A7630D-72E3-AF9B-3C43-9E15F42B2D5B}"/>
              </a:ext>
            </a:extLst>
          </p:cNvPr>
          <p:cNvSpPr>
            <a:spLocks noGrp="1"/>
          </p:cNvSpPr>
          <p:nvPr>
            <p:ph type="title"/>
          </p:nvPr>
        </p:nvSpPr>
        <p:spPr>
          <a:xfrm>
            <a:off x="900000" y="540000"/>
            <a:ext cx="8939325" cy="553998"/>
          </a:xfrm>
        </p:spPr>
        <p:txBody>
          <a:bodyPr/>
          <a:lstStyle/>
          <a:p>
            <a:r>
              <a:rPr lang="da-DK" dirty="0"/>
              <a:t>Kontingentet og lønnen</a:t>
            </a:r>
          </a:p>
        </p:txBody>
      </p:sp>
      <p:graphicFrame>
        <p:nvGraphicFramePr>
          <p:cNvPr id="5" name="Pladsholder til indhold 4">
            <a:extLst>
              <a:ext uri="{FF2B5EF4-FFF2-40B4-BE49-F238E27FC236}">
                <a16:creationId xmlns:a16="http://schemas.microsoft.com/office/drawing/2014/main" id="{FCB2334A-7A53-ED49-5C2E-BEC796EC2553}"/>
              </a:ext>
            </a:extLst>
          </p:cNvPr>
          <p:cNvGraphicFramePr>
            <a:graphicFrameLocks noGrp="1"/>
          </p:cNvGraphicFramePr>
          <p:nvPr>
            <p:ph idx="1"/>
            <p:extLst>
              <p:ext uri="{D42A27DB-BD31-4B8C-83A1-F6EECF244321}">
                <p14:modId xmlns:p14="http://schemas.microsoft.com/office/powerpoint/2010/main" val="3721528749"/>
              </p:ext>
            </p:extLst>
          </p:nvPr>
        </p:nvGraphicFramePr>
        <p:xfrm>
          <a:off x="807750" y="3388878"/>
          <a:ext cx="8939208" cy="2225040"/>
        </p:xfrm>
        <a:graphic>
          <a:graphicData uri="http://schemas.openxmlformats.org/drawingml/2006/table">
            <a:tbl>
              <a:tblPr firstRow="1" bandRow="1">
                <a:tableStyleId>{5C22544A-7EE6-4342-B048-85BDC9FD1C3A}</a:tableStyleId>
              </a:tblPr>
              <a:tblGrid>
                <a:gridCol w="2234802">
                  <a:extLst>
                    <a:ext uri="{9D8B030D-6E8A-4147-A177-3AD203B41FA5}">
                      <a16:colId xmlns:a16="http://schemas.microsoft.com/office/drawing/2014/main" val="2105775194"/>
                    </a:ext>
                  </a:extLst>
                </a:gridCol>
                <a:gridCol w="2234802">
                  <a:extLst>
                    <a:ext uri="{9D8B030D-6E8A-4147-A177-3AD203B41FA5}">
                      <a16:colId xmlns:a16="http://schemas.microsoft.com/office/drawing/2014/main" val="2043655752"/>
                    </a:ext>
                  </a:extLst>
                </a:gridCol>
                <a:gridCol w="2234802">
                  <a:extLst>
                    <a:ext uri="{9D8B030D-6E8A-4147-A177-3AD203B41FA5}">
                      <a16:colId xmlns:a16="http://schemas.microsoft.com/office/drawing/2014/main" val="3795641644"/>
                    </a:ext>
                  </a:extLst>
                </a:gridCol>
                <a:gridCol w="2234802">
                  <a:extLst>
                    <a:ext uri="{9D8B030D-6E8A-4147-A177-3AD203B41FA5}">
                      <a16:colId xmlns:a16="http://schemas.microsoft.com/office/drawing/2014/main" val="3634861019"/>
                    </a:ext>
                  </a:extLst>
                </a:gridCol>
              </a:tblGrid>
              <a:tr h="370840">
                <a:tc>
                  <a:txBody>
                    <a:bodyPr/>
                    <a:lstStyle/>
                    <a:p>
                      <a:r>
                        <a:rPr lang="da-DK" dirty="0"/>
                        <a:t>År</a:t>
                      </a:r>
                    </a:p>
                  </a:txBody>
                  <a:tcPr marL="77732" marR="77732"/>
                </a:tc>
                <a:tc>
                  <a:txBody>
                    <a:bodyPr/>
                    <a:lstStyle/>
                    <a:p>
                      <a:r>
                        <a:rPr lang="da-DK" dirty="0" err="1"/>
                        <a:t>Gns</a:t>
                      </a:r>
                      <a:r>
                        <a:rPr lang="da-DK" dirty="0"/>
                        <a:t>. Løn*</a:t>
                      </a:r>
                    </a:p>
                  </a:txBody>
                  <a:tcPr marL="77732" marR="77732"/>
                </a:tc>
                <a:tc>
                  <a:txBody>
                    <a:bodyPr/>
                    <a:lstStyle/>
                    <a:p>
                      <a:r>
                        <a:rPr lang="da-DK" dirty="0"/>
                        <a:t>Kontingent</a:t>
                      </a:r>
                    </a:p>
                  </a:txBody>
                  <a:tcPr marL="77732" marR="77732"/>
                </a:tc>
                <a:tc>
                  <a:txBody>
                    <a:bodyPr/>
                    <a:lstStyle/>
                    <a:p>
                      <a:r>
                        <a:rPr lang="da-DK" dirty="0"/>
                        <a:t>Andel af løn i %</a:t>
                      </a:r>
                    </a:p>
                  </a:txBody>
                  <a:tcPr marL="77732" marR="77732"/>
                </a:tc>
                <a:extLst>
                  <a:ext uri="{0D108BD9-81ED-4DB2-BD59-A6C34878D82A}">
                    <a16:rowId xmlns:a16="http://schemas.microsoft.com/office/drawing/2014/main" val="2219938480"/>
                  </a:ext>
                </a:extLst>
              </a:tr>
              <a:tr h="370840">
                <a:tc>
                  <a:txBody>
                    <a:bodyPr/>
                    <a:lstStyle/>
                    <a:p>
                      <a:r>
                        <a:rPr lang="da-DK" dirty="0"/>
                        <a:t>2010</a:t>
                      </a:r>
                    </a:p>
                  </a:txBody>
                  <a:tcPr marL="77732" marR="77732"/>
                </a:tc>
                <a:tc>
                  <a:txBody>
                    <a:bodyPr/>
                    <a:lstStyle/>
                    <a:p>
                      <a:r>
                        <a:rPr lang="da-DK" sz="1800" kern="1200" dirty="0">
                          <a:solidFill>
                            <a:schemeClr val="dk1"/>
                          </a:solidFill>
                          <a:effectLst/>
                          <a:latin typeface="+mn-lt"/>
                          <a:ea typeface="+mn-ea"/>
                          <a:cs typeface="+mn-cs"/>
                        </a:rPr>
                        <a:t>26.525</a:t>
                      </a:r>
                      <a:endParaRPr lang="da-DK" dirty="0"/>
                    </a:p>
                  </a:txBody>
                  <a:tcPr marL="77732" marR="77732"/>
                </a:tc>
                <a:tc>
                  <a:txBody>
                    <a:bodyPr/>
                    <a:lstStyle/>
                    <a:p>
                      <a:r>
                        <a:rPr lang="da-DK" dirty="0"/>
                        <a:t>504</a:t>
                      </a:r>
                    </a:p>
                  </a:txBody>
                  <a:tcPr marL="77732" marR="77732"/>
                </a:tc>
                <a:tc>
                  <a:txBody>
                    <a:bodyPr/>
                    <a:lstStyle/>
                    <a:p>
                      <a:r>
                        <a:rPr lang="da-DK" dirty="0"/>
                        <a:t>1,90 %</a:t>
                      </a:r>
                    </a:p>
                  </a:txBody>
                  <a:tcPr marL="77732" marR="77732"/>
                </a:tc>
                <a:extLst>
                  <a:ext uri="{0D108BD9-81ED-4DB2-BD59-A6C34878D82A}">
                    <a16:rowId xmlns:a16="http://schemas.microsoft.com/office/drawing/2014/main" val="2240753873"/>
                  </a:ext>
                </a:extLst>
              </a:tr>
              <a:tr h="370840">
                <a:tc>
                  <a:txBody>
                    <a:bodyPr/>
                    <a:lstStyle/>
                    <a:p>
                      <a:r>
                        <a:rPr lang="da-DK" dirty="0"/>
                        <a:t>2015</a:t>
                      </a:r>
                    </a:p>
                  </a:txBody>
                  <a:tcPr marL="77732" marR="77732"/>
                </a:tc>
                <a:tc>
                  <a:txBody>
                    <a:bodyPr/>
                    <a:lstStyle/>
                    <a:p>
                      <a:r>
                        <a:rPr lang="da-DK" sz="1800" kern="1200" dirty="0">
                          <a:solidFill>
                            <a:schemeClr val="dk1"/>
                          </a:solidFill>
                          <a:effectLst/>
                          <a:latin typeface="+mn-lt"/>
                          <a:ea typeface="+mn-ea"/>
                          <a:cs typeface="+mn-cs"/>
                        </a:rPr>
                        <a:t>28.372</a:t>
                      </a:r>
                      <a:endParaRPr lang="da-DK" dirty="0"/>
                    </a:p>
                  </a:txBody>
                  <a:tcPr marL="77732" marR="77732"/>
                </a:tc>
                <a:tc>
                  <a:txBody>
                    <a:bodyPr/>
                    <a:lstStyle/>
                    <a:p>
                      <a:r>
                        <a:rPr lang="da-DK" dirty="0"/>
                        <a:t>504</a:t>
                      </a:r>
                    </a:p>
                  </a:txBody>
                  <a:tcPr marL="77732" marR="77732"/>
                </a:tc>
                <a:tc>
                  <a:txBody>
                    <a:bodyPr/>
                    <a:lstStyle/>
                    <a:p>
                      <a:r>
                        <a:rPr lang="da-DK" dirty="0"/>
                        <a:t>1,77 %</a:t>
                      </a:r>
                    </a:p>
                  </a:txBody>
                  <a:tcPr marL="77732" marR="77732"/>
                </a:tc>
                <a:extLst>
                  <a:ext uri="{0D108BD9-81ED-4DB2-BD59-A6C34878D82A}">
                    <a16:rowId xmlns:a16="http://schemas.microsoft.com/office/drawing/2014/main" val="757778020"/>
                  </a:ext>
                </a:extLst>
              </a:tr>
              <a:tr h="370840">
                <a:tc>
                  <a:txBody>
                    <a:bodyPr/>
                    <a:lstStyle/>
                    <a:p>
                      <a:r>
                        <a:rPr lang="da-DK" dirty="0"/>
                        <a:t>2020</a:t>
                      </a:r>
                    </a:p>
                  </a:txBody>
                  <a:tcPr marL="77732" marR="77732"/>
                </a:tc>
                <a:tc>
                  <a:txBody>
                    <a:bodyPr/>
                    <a:lstStyle/>
                    <a:p>
                      <a:r>
                        <a:rPr lang="da-DK" sz="1800" kern="1200" dirty="0">
                          <a:solidFill>
                            <a:schemeClr val="dk1"/>
                          </a:solidFill>
                          <a:effectLst/>
                          <a:latin typeface="+mn-lt"/>
                          <a:ea typeface="+mn-ea"/>
                          <a:cs typeface="+mn-cs"/>
                        </a:rPr>
                        <a:t>31.214</a:t>
                      </a:r>
                      <a:endParaRPr lang="da-DK" dirty="0"/>
                    </a:p>
                  </a:txBody>
                  <a:tcPr marL="77732" marR="77732"/>
                </a:tc>
                <a:tc>
                  <a:txBody>
                    <a:bodyPr/>
                    <a:lstStyle/>
                    <a:p>
                      <a:r>
                        <a:rPr lang="da-DK" dirty="0"/>
                        <a:t>504</a:t>
                      </a:r>
                    </a:p>
                  </a:txBody>
                  <a:tcPr marL="77732" marR="77732"/>
                </a:tc>
                <a:tc>
                  <a:txBody>
                    <a:bodyPr/>
                    <a:lstStyle/>
                    <a:p>
                      <a:r>
                        <a:rPr lang="da-DK" dirty="0"/>
                        <a:t>1,61 %</a:t>
                      </a:r>
                    </a:p>
                  </a:txBody>
                  <a:tcPr marL="77732" marR="77732"/>
                </a:tc>
                <a:extLst>
                  <a:ext uri="{0D108BD9-81ED-4DB2-BD59-A6C34878D82A}">
                    <a16:rowId xmlns:a16="http://schemas.microsoft.com/office/drawing/2014/main" val="1896986402"/>
                  </a:ext>
                </a:extLst>
              </a:tr>
              <a:tr h="370840">
                <a:tc>
                  <a:txBody>
                    <a:bodyPr/>
                    <a:lstStyle/>
                    <a:p>
                      <a:r>
                        <a:rPr lang="da-DK" dirty="0"/>
                        <a:t>2026</a:t>
                      </a:r>
                    </a:p>
                  </a:txBody>
                  <a:tcPr marL="77732" marR="77732"/>
                </a:tc>
                <a:tc>
                  <a:txBody>
                    <a:bodyPr/>
                    <a:lstStyle/>
                    <a:p>
                      <a:r>
                        <a:rPr lang="da-DK" sz="1800" kern="1200" dirty="0">
                          <a:solidFill>
                            <a:schemeClr val="dk1"/>
                          </a:solidFill>
                          <a:effectLst/>
                          <a:latin typeface="+mn-lt"/>
                          <a:ea typeface="+mn-ea"/>
                          <a:cs typeface="+mn-cs"/>
                        </a:rPr>
                        <a:t>37.929</a:t>
                      </a:r>
                      <a:endParaRPr lang="da-DK" dirty="0"/>
                    </a:p>
                  </a:txBody>
                  <a:tcPr marL="77732" marR="77732"/>
                </a:tc>
                <a:tc>
                  <a:txBody>
                    <a:bodyPr/>
                    <a:lstStyle/>
                    <a:p>
                      <a:r>
                        <a:rPr lang="da-DK" dirty="0"/>
                        <a:t>536</a:t>
                      </a:r>
                    </a:p>
                  </a:txBody>
                  <a:tcPr marL="77732" marR="77732"/>
                </a:tc>
                <a:tc>
                  <a:txBody>
                    <a:bodyPr/>
                    <a:lstStyle/>
                    <a:p>
                      <a:r>
                        <a:rPr lang="da-DK" dirty="0"/>
                        <a:t>1,41 %</a:t>
                      </a:r>
                    </a:p>
                  </a:txBody>
                  <a:tcPr marL="77732" marR="77732"/>
                </a:tc>
                <a:extLst>
                  <a:ext uri="{0D108BD9-81ED-4DB2-BD59-A6C34878D82A}">
                    <a16:rowId xmlns:a16="http://schemas.microsoft.com/office/drawing/2014/main" val="3065595116"/>
                  </a:ext>
                </a:extLst>
              </a:tr>
              <a:tr h="370840">
                <a:tc>
                  <a:txBody>
                    <a:bodyPr/>
                    <a:lstStyle/>
                    <a:p>
                      <a:r>
                        <a:rPr lang="da-DK" dirty="0"/>
                        <a:t>2029**</a:t>
                      </a:r>
                    </a:p>
                  </a:txBody>
                  <a:tcPr marL="77732" marR="77732"/>
                </a:tc>
                <a:tc>
                  <a:txBody>
                    <a:bodyPr/>
                    <a:lstStyle/>
                    <a:p>
                      <a:r>
                        <a:rPr lang="da-DK" sz="1800" kern="1200" dirty="0">
                          <a:solidFill>
                            <a:schemeClr val="dk1"/>
                          </a:solidFill>
                          <a:effectLst/>
                          <a:latin typeface="+mn-lt"/>
                          <a:ea typeface="+mn-ea"/>
                          <a:cs typeface="+mn-cs"/>
                        </a:rPr>
                        <a:t>40.755 </a:t>
                      </a:r>
                      <a:endParaRPr lang="da-DK" dirty="0"/>
                    </a:p>
                  </a:txBody>
                  <a:tcPr marL="77732" marR="77732"/>
                </a:tc>
                <a:tc>
                  <a:txBody>
                    <a:bodyPr/>
                    <a:lstStyle/>
                    <a:p>
                      <a:r>
                        <a:rPr lang="da-DK" dirty="0"/>
                        <a:t>570</a:t>
                      </a:r>
                    </a:p>
                  </a:txBody>
                  <a:tcPr marL="77732" marR="77732"/>
                </a:tc>
                <a:tc>
                  <a:txBody>
                    <a:bodyPr/>
                    <a:lstStyle/>
                    <a:p>
                      <a:r>
                        <a:rPr lang="da-DK" dirty="0"/>
                        <a:t>1,39 %</a:t>
                      </a:r>
                    </a:p>
                  </a:txBody>
                  <a:tcPr marL="77732" marR="77732"/>
                </a:tc>
                <a:extLst>
                  <a:ext uri="{0D108BD9-81ED-4DB2-BD59-A6C34878D82A}">
                    <a16:rowId xmlns:a16="http://schemas.microsoft.com/office/drawing/2014/main" val="376929827"/>
                  </a:ext>
                </a:extLst>
              </a:tr>
            </a:tbl>
          </a:graphicData>
        </a:graphic>
      </p:graphicFrame>
      <p:sp>
        <p:nvSpPr>
          <p:cNvPr id="3" name="Tekstfelt 2">
            <a:extLst>
              <a:ext uri="{FF2B5EF4-FFF2-40B4-BE49-F238E27FC236}">
                <a16:creationId xmlns:a16="http://schemas.microsoft.com/office/drawing/2014/main" id="{C54A57B6-E2DA-DB0A-A1C8-E58D4D615533}"/>
              </a:ext>
            </a:extLst>
          </p:cNvPr>
          <p:cNvSpPr txBox="1"/>
          <p:nvPr/>
        </p:nvSpPr>
        <p:spPr>
          <a:xfrm>
            <a:off x="807633" y="1847272"/>
            <a:ext cx="8939325" cy="1200329"/>
          </a:xfrm>
          <a:prstGeom prst="rect">
            <a:avLst/>
          </a:prstGeom>
          <a:noFill/>
        </p:spPr>
        <p:txBody>
          <a:bodyPr wrap="square" rtlCol="0">
            <a:spAutoFit/>
          </a:bodyPr>
          <a:lstStyle/>
          <a:p>
            <a:r>
              <a:rPr lang="da-DK" dirty="0"/>
              <a:t>Den foreslået kontingentregulering sikrer, at kontingentudgiften følger pris- og lønudviklingen. Samtidig er der fokus på, at kontingentudgiften ikke stiger mere end lønnen. Derfor går en mindre del af lønnen i dag til kontingent end tidligere.</a:t>
            </a:r>
          </a:p>
        </p:txBody>
      </p:sp>
      <p:sp>
        <p:nvSpPr>
          <p:cNvPr id="6" name="Tekstfelt 5">
            <a:extLst>
              <a:ext uri="{FF2B5EF4-FFF2-40B4-BE49-F238E27FC236}">
                <a16:creationId xmlns:a16="http://schemas.microsoft.com/office/drawing/2014/main" id="{F8FDDB44-10F7-8F18-B00E-0926A7CB9E75}"/>
              </a:ext>
            </a:extLst>
          </p:cNvPr>
          <p:cNvSpPr txBox="1"/>
          <p:nvPr/>
        </p:nvSpPr>
        <p:spPr>
          <a:xfrm>
            <a:off x="807633" y="5447363"/>
            <a:ext cx="8939208" cy="830997"/>
          </a:xfrm>
          <a:prstGeom prst="rect">
            <a:avLst/>
          </a:prstGeom>
          <a:noFill/>
        </p:spPr>
        <p:txBody>
          <a:bodyPr wrap="square">
            <a:spAutoFit/>
          </a:bodyPr>
          <a:lstStyle/>
          <a:p>
            <a:pPr fontAlgn="t"/>
            <a:br>
              <a:rPr lang="da-DK" sz="1200" b="1" i="0" kern="1200" dirty="0">
                <a:effectLst/>
                <a:latin typeface="+mn-lt"/>
                <a:ea typeface="+mn-ea"/>
                <a:cs typeface="+mn-cs"/>
              </a:rPr>
            </a:br>
            <a:r>
              <a:rPr lang="da-DK" sz="1200" b="1" i="0" kern="1200" dirty="0">
                <a:effectLst/>
                <a:latin typeface="+mn-lt"/>
                <a:ea typeface="+mn-ea"/>
                <a:cs typeface="+mn-cs"/>
              </a:rPr>
              <a:t>*Nettoløn uden pension</a:t>
            </a:r>
            <a:br>
              <a:rPr lang="da-DK" sz="1200" b="1" i="0" kern="1200" dirty="0">
                <a:effectLst/>
                <a:latin typeface="+mn-lt"/>
                <a:ea typeface="+mn-ea"/>
                <a:cs typeface="+mn-cs"/>
              </a:rPr>
            </a:br>
            <a:r>
              <a:rPr lang="da-DK" sz="1200" b="1" i="0" kern="1200" dirty="0">
                <a:effectLst/>
                <a:latin typeface="+mn-lt"/>
                <a:ea typeface="+mn-ea"/>
                <a:cs typeface="+mn-cs"/>
              </a:rPr>
              <a:t>**Beregnet løn pba. </a:t>
            </a:r>
            <a:r>
              <a:rPr lang="da-DK" sz="1200" b="1" dirty="0"/>
              <a:t>OK 26 (</a:t>
            </a:r>
            <a:r>
              <a:rPr lang="da-DK" sz="1200" b="1" i="0" kern="1200" dirty="0">
                <a:effectLst/>
                <a:latin typeface="+mn-lt"/>
                <a:ea typeface="+mn-ea"/>
                <a:cs typeface="+mn-cs"/>
              </a:rPr>
              <a:t>Generelle lønstigninger på 6,27 pct. + stigning i grundlønstillægget på 450 kr. pr. mdr.) </a:t>
            </a:r>
            <a:br>
              <a:rPr lang="da-DK" sz="1200" b="1" i="0" kern="1200" dirty="0">
                <a:effectLst/>
                <a:latin typeface="+mn-lt"/>
                <a:ea typeface="+mn-ea"/>
                <a:cs typeface="+mn-cs"/>
              </a:rPr>
            </a:br>
            <a:endParaRPr lang="da-DK" sz="1200" b="1" i="0" kern="1200" dirty="0">
              <a:effectLst/>
              <a:latin typeface="+mn-lt"/>
              <a:ea typeface="+mn-ea"/>
              <a:cs typeface="+mn-cs"/>
            </a:endParaRPr>
          </a:p>
        </p:txBody>
      </p:sp>
    </p:spTree>
    <p:extLst>
      <p:ext uri="{BB962C8B-B14F-4D97-AF65-F5344CB8AC3E}">
        <p14:creationId xmlns:p14="http://schemas.microsoft.com/office/powerpoint/2010/main" val="3785570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89C99-3CFA-8D5D-EDF7-27EBC381FE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2068A8-5EB6-F76E-866E-546E55211602}"/>
              </a:ext>
            </a:extLst>
          </p:cNvPr>
          <p:cNvSpPr>
            <a:spLocks noGrp="1"/>
          </p:cNvSpPr>
          <p:nvPr>
            <p:ph type="title"/>
          </p:nvPr>
        </p:nvSpPr>
        <p:spPr>
          <a:xfrm>
            <a:off x="900000" y="540000"/>
            <a:ext cx="8939325" cy="1107996"/>
          </a:xfrm>
        </p:spPr>
        <p:txBody>
          <a:bodyPr/>
          <a:lstStyle/>
          <a:p>
            <a:r>
              <a:rPr lang="da-DK" dirty="0"/>
              <a:t>Kontingentet i andre faglige organisationer</a:t>
            </a:r>
          </a:p>
        </p:txBody>
      </p:sp>
      <p:graphicFrame>
        <p:nvGraphicFramePr>
          <p:cNvPr id="5" name="Pladsholder til indhold 4">
            <a:extLst>
              <a:ext uri="{FF2B5EF4-FFF2-40B4-BE49-F238E27FC236}">
                <a16:creationId xmlns:a16="http://schemas.microsoft.com/office/drawing/2014/main" id="{1F76EE85-942D-B0CB-C481-89C82FBF0622}"/>
              </a:ext>
            </a:extLst>
          </p:cNvPr>
          <p:cNvGraphicFramePr>
            <a:graphicFrameLocks noGrp="1"/>
          </p:cNvGraphicFramePr>
          <p:nvPr>
            <p:ph idx="1"/>
            <p:extLst>
              <p:ext uri="{D42A27DB-BD31-4B8C-83A1-F6EECF244321}">
                <p14:modId xmlns:p14="http://schemas.microsoft.com/office/powerpoint/2010/main" val="2463690580"/>
              </p:ext>
            </p:extLst>
          </p:nvPr>
        </p:nvGraphicFramePr>
        <p:xfrm>
          <a:off x="807749" y="3388878"/>
          <a:ext cx="8938800" cy="2595600"/>
        </p:xfrm>
        <a:graphic>
          <a:graphicData uri="http://schemas.openxmlformats.org/drawingml/2006/table">
            <a:tbl>
              <a:tblPr firstRow="1" bandRow="1">
                <a:tableStyleId>{5C22544A-7EE6-4342-B048-85BDC9FD1C3A}</a:tableStyleId>
              </a:tblPr>
              <a:tblGrid>
                <a:gridCol w="6028986">
                  <a:extLst>
                    <a:ext uri="{9D8B030D-6E8A-4147-A177-3AD203B41FA5}">
                      <a16:colId xmlns:a16="http://schemas.microsoft.com/office/drawing/2014/main" val="2105775194"/>
                    </a:ext>
                  </a:extLst>
                </a:gridCol>
                <a:gridCol w="2909814">
                  <a:extLst>
                    <a:ext uri="{9D8B030D-6E8A-4147-A177-3AD203B41FA5}">
                      <a16:colId xmlns:a16="http://schemas.microsoft.com/office/drawing/2014/main" val="2043655752"/>
                    </a:ext>
                  </a:extLst>
                </a:gridCol>
              </a:tblGrid>
              <a:tr h="370800">
                <a:tc>
                  <a:txBody>
                    <a:bodyPr/>
                    <a:lstStyle/>
                    <a:p>
                      <a:r>
                        <a:rPr lang="da-DK" dirty="0"/>
                        <a:t>Fagforening </a:t>
                      </a:r>
                    </a:p>
                  </a:txBody>
                  <a:tcPr marL="77732" marR="77732"/>
                </a:tc>
                <a:tc>
                  <a:txBody>
                    <a:bodyPr/>
                    <a:lstStyle/>
                    <a:p>
                      <a:r>
                        <a:rPr lang="da-DK" dirty="0"/>
                        <a:t>Mdr. kontingent 2026</a:t>
                      </a:r>
                    </a:p>
                  </a:txBody>
                  <a:tcPr marL="77732" marR="77732"/>
                </a:tc>
                <a:extLst>
                  <a:ext uri="{0D108BD9-81ED-4DB2-BD59-A6C34878D82A}">
                    <a16:rowId xmlns:a16="http://schemas.microsoft.com/office/drawing/2014/main" val="2219938480"/>
                  </a:ext>
                </a:extLst>
              </a:tr>
              <a:tr h="370800">
                <a:tc>
                  <a:txBody>
                    <a:bodyPr/>
                    <a:lstStyle/>
                    <a:p>
                      <a:r>
                        <a:rPr lang="da-DK" dirty="0"/>
                        <a:t>Socialpædagogernes Landsforbund (SL)</a:t>
                      </a:r>
                    </a:p>
                  </a:txBody>
                  <a:tcPr marL="77732" marR="77732"/>
                </a:tc>
                <a:tc>
                  <a:txBody>
                    <a:bodyPr/>
                    <a:lstStyle/>
                    <a:p>
                      <a:pPr algn="r"/>
                      <a:r>
                        <a:rPr lang="da-DK" sz="1800" b="0" i="0" kern="1200" dirty="0">
                          <a:solidFill>
                            <a:schemeClr val="dk1"/>
                          </a:solidFill>
                          <a:effectLst/>
                          <a:latin typeface="+mn-lt"/>
                          <a:ea typeface="+mn-ea"/>
                          <a:cs typeface="+mn-cs"/>
                        </a:rPr>
                        <a:t>579 kr.</a:t>
                      </a:r>
                      <a:endParaRPr lang="da-DK" sz="1800" dirty="0"/>
                    </a:p>
                  </a:txBody>
                  <a:tcPr marL="77732" marR="77732"/>
                </a:tc>
                <a:extLst>
                  <a:ext uri="{0D108BD9-81ED-4DB2-BD59-A6C34878D82A}">
                    <a16:rowId xmlns:a16="http://schemas.microsoft.com/office/drawing/2014/main" val="2240753873"/>
                  </a:ext>
                </a:extLst>
              </a:tr>
              <a:tr h="370800">
                <a:tc>
                  <a:txBody>
                    <a:bodyPr/>
                    <a:lstStyle/>
                    <a:p>
                      <a:r>
                        <a:rPr lang="da-DK" dirty="0"/>
                        <a:t>Danmarks Lærerforening (DLF)</a:t>
                      </a:r>
                    </a:p>
                  </a:txBody>
                  <a:tcPr marL="77732" marR="77732"/>
                </a:tc>
                <a:tc>
                  <a:txBody>
                    <a:bodyPr/>
                    <a:lstStyle/>
                    <a:p>
                      <a:pPr algn="r"/>
                      <a:r>
                        <a:rPr lang="da-DK" sz="1800" b="0" i="0" kern="1200" dirty="0">
                          <a:solidFill>
                            <a:schemeClr val="dk1"/>
                          </a:solidFill>
                          <a:effectLst/>
                          <a:latin typeface="+mn-lt"/>
                          <a:ea typeface="+mn-ea"/>
                          <a:cs typeface="+mn-cs"/>
                        </a:rPr>
                        <a:t>560 kr.</a:t>
                      </a:r>
                      <a:endParaRPr lang="da-DK" sz="1800" dirty="0"/>
                    </a:p>
                  </a:txBody>
                  <a:tcPr marL="77732" marR="77732"/>
                </a:tc>
                <a:extLst>
                  <a:ext uri="{0D108BD9-81ED-4DB2-BD59-A6C34878D82A}">
                    <a16:rowId xmlns:a16="http://schemas.microsoft.com/office/drawing/2014/main" val="757778020"/>
                  </a:ext>
                </a:extLst>
              </a:tr>
              <a:tr h="370800">
                <a:tc>
                  <a:txBody>
                    <a:bodyPr/>
                    <a:lstStyle/>
                    <a:p>
                      <a:r>
                        <a:rPr lang="da-DK" sz="1800" b="0" i="0" kern="1200" dirty="0">
                          <a:solidFill>
                            <a:schemeClr val="dk1"/>
                          </a:solidFill>
                          <a:effectLst/>
                          <a:latin typeface="+mn-lt"/>
                          <a:ea typeface="+mn-ea"/>
                          <a:cs typeface="+mn-cs"/>
                        </a:rPr>
                        <a:t>Dansk Sygeplejeråd (DSR)</a:t>
                      </a:r>
                      <a:endParaRPr lang="da-DK" dirty="0"/>
                    </a:p>
                  </a:txBody>
                  <a:tcPr marL="77732" marR="77732"/>
                </a:tc>
                <a:tc>
                  <a:txBody>
                    <a:bodyPr/>
                    <a:lstStyle/>
                    <a:p>
                      <a:pPr algn="r"/>
                      <a:r>
                        <a:rPr lang="da-DK" sz="1800" kern="1200" dirty="0">
                          <a:solidFill>
                            <a:schemeClr val="dk1"/>
                          </a:solidFill>
                          <a:effectLst/>
                          <a:latin typeface="+mn-lt"/>
                          <a:ea typeface="+mn-ea"/>
                          <a:cs typeface="+mn-cs"/>
                        </a:rPr>
                        <a:t>533 kr. </a:t>
                      </a:r>
                      <a:endParaRPr lang="da-DK" sz="1800" dirty="0"/>
                    </a:p>
                  </a:txBody>
                  <a:tcPr marL="77732" marR="77732"/>
                </a:tc>
                <a:extLst>
                  <a:ext uri="{0D108BD9-81ED-4DB2-BD59-A6C34878D82A}">
                    <a16:rowId xmlns:a16="http://schemas.microsoft.com/office/drawing/2014/main" val="1896986402"/>
                  </a:ext>
                </a:extLst>
              </a:tr>
              <a:tr h="370800">
                <a:tc>
                  <a:txBody>
                    <a:bodyPr/>
                    <a:lstStyle/>
                    <a:p>
                      <a:r>
                        <a:rPr lang="da-DK" dirty="0"/>
                        <a:t>Handels- og Kontorfunktionærernes Forbund (HK)</a:t>
                      </a:r>
                    </a:p>
                  </a:txBody>
                  <a:tcPr marL="77732" marR="77732"/>
                </a:tc>
                <a:tc>
                  <a:txBody>
                    <a:bodyPr/>
                    <a:lstStyle/>
                    <a:p>
                      <a:pPr algn="r"/>
                      <a:r>
                        <a:rPr lang="da-DK" sz="1800" kern="1200" dirty="0">
                          <a:solidFill>
                            <a:schemeClr val="dk1"/>
                          </a:solidFill>
                          <a:effectLst/>
                          <a:latin typeface="+mn-lt"/>
                          <a:ea typeface="+mn-ea"/>
                          <a:cs typeface="+mn-cs"/>
                        </a:rPr>
                        <a:t>510 kr.</a:t>
                      </a:r>
                      <a:endParaRPr lang="da-DK" sz="1800" dirty="0"/>
                    </a:p>
                  </a:txBody>
                  <a:tcPr marL="77732" marR="77732"/>
                </a:tc>
                <a:extLst>
                  <a:ext uri="{0D108BD9-81ED-4DB2-BD59-A6C34878D82A}">
                    <a16:rowId xmlns:a16="http://schemas.microsoft.com/office/drawing/2014/main" val="3065595116"/>
                  </a:ext>
                </a:extLst>
              </a:tr>
              <a:tr h="370800">
                <a:tc>
                  <a:txBody>
                    <a:bodyPr/>
                    <a:lstStyle/>
                    <a:p>
                      <a:r>
                        <a:rPr lang="da-DK" dirty="0"/>
                        <a:t>Landsforeningen For Socialpædagoger (LFS)</a:t>
                      </a:r>
                    </a:p>
                  </a:txBody>
                  <a:tcPr marL="77732" marR="77732"/>
                </a:tc>
                <a:tc>
                  <a:txBody>
                    <a:bodyPr/>
                    <a:lstStyle/>
                    <a:p>
                      <a:pPr algn="r"/>
                      <a:r>
                        <a:rPr lang="da-DK" sz="1800" b="0" i="0" kern="1200" dirty="0">
                          <a:solidFill>
                            <a:schemeClr val="dk1"/>
                          </a:solidFill>
                          <a:effectLst/>
                          <a:latin typeface="+mn-lt"/>
                          <a:ea typeface="+mn-ea"/>
                          <a:cs typeface="+mn-cs"/>
                        </a:rPr>
                        <a:t>435 kr.</a:t>
                      </a:r>
                      <a:endParaRPr lang="da-DK" sz="1800" dirty="0"/>
                    </a:p>
                  </a:txBody>
                  <a:tcPr marL="77732" marR="77732"/>
                </a:tc>
                <a:extLst>
                  <a:ext uri="{0D108BD9-81ED-4DB2-BD59-A6C34878D82A}">
                    <a16:rowId xmlns:a16="http://schemas.microsoft.com/office/drawing/2014/main" val="996476457"/>
                  </a:ext>
                </a:extLst>
              </a:tr>
              <a:tr h="370800">
                <a:tc>
                  <a:txBody>
                    <a:bodyPr/>
                    <a:lstStyle/>
                    <a:p>
                      <a:r>
                        <a:rPr lang="da-DK" dirty="0"/>
                        <a:t>BUPL</a:t>
                      </a:r>
                    </a:p>
                  </a:txBody>
                  <a:tcPr marL="77732" marR="77732">
                    <a:solidFill>
                      <a:srgbClr val="E7A7BF"/>
                    </a:solidFill>
                  </a:tcPr>
                </a:tc>
                <a:tc>
                  <a:txBody>
                    <a:bodyPr/>
                    <a:lstStyle/>
                    <a:p>
                      <a:pPr algn="r"/>
                      <a:r>
                        <a:rPr lang="da-DK" sz="1800" dirty="0"/>
                        <a:t>536 kr.</a:t>
                      </a:r>
                    </a:p>
                  </a:txBody>
                  <a:tcPr marL="77732" marR="77732">
                    <a:solidFill>
                      <a:srgbClr val="E7A7BF"/>
                    </a:solidFill>
                  </a:tcPr>
                </a:tc>
                <a:extLst>
                  <a:ext uri="{0D108BD9-81ED-4DB2-BD59-A6C34878D82A}">
                    <a16:rowId xmlns:a16="http://schemas.microsoft.com/office/drawing/2014/main" val="3243934054"/>
                  </a:ext>
                </a:extLst>
              </a:tr>
            </a:tbl>
          </a:graphicData>
        </a:graphic>
      </p:graphicFrame>
      <p:sp>
        <p:nvSpPr>
          <p:cNvPr id="3" name="Tekstfelt 2">
            <a:extLst>
              <a:ext uri="{FF2B5EF4-FFF2-40B4-BE49-F238E27FC236}">
                <a16:creationId xmlns:a16="http://schemas.microsoft.com/office/drawing/2014/main" id="{A431E852-E912-5DC7-5888-E63C41145143}"/>
              </a:ext>
            </a:extLst>
          </p:cNvPr>
          <p:cNvSpPr txBox="1"/>
          <p:nvPr/>
        </p:nvSpPr>
        <p:spPr>
          <a:xfrm>
            <a:off x="807633" y="1847272"/>
            <a:ext cx="8939325" cy="1200329"/>
          </a:xfrm>
          <a:prstGeom prst="rect">
            <a:avLst/>
          </a:prstGeom>
          <a:noFill/>
        </p:spPr>
        <p:txBody>
          <a:bodyPr wrap="square" rtlCol="0">
            <a:spAutoFit/>
          </a:bodyPr>
          <a:lstStyle/>
          <a:p>
            <a:r>
              <a:rPr lang="da-DK" dirty="0"/>
              <a:t>Tabellen viser, at medlemskontingenter varierer mellem organisationerne afhængigt af opgaver, medlemssammensætning og service. Med et månedligt kontingent på 536 kr. ligger BUPL inden for det spænd, der kendetegner de øvrige organisationer.</a:t>
            </a:r>
          </a:p>
        </p:txBody>
      </p:sp>
    </p:spTree>
    <p:extLst>
      <p:ext uri="{BB962C8B-B14F-4D97-AF65-F5344CB8AC3E}">
        <p14:creationId xmlns:p14="http://schemas.microsoft.com/office/powerpoint/2010/main" val="2572033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FADAF8-401A-CFE1-7F0E-534F7A4FC9F2}"/>
              </a:ext>
            </a:extLst>
          </p:cNvPr>
          <p:cNvSpPr>
            <a:spLocks noGrp="1"/>
          </p:cNvSpPr>
          <p:nvPr>
            <p:ph type="title"/>
          </p:nvPr>
        </p:nvSpPr>
        <p:spPr/>
        <p:txBody>
          <a:bodyPr/>
          <a:lstStyle/>
          <a:p>
            <a:r>
              <a:rPr lang="da-DK" dirty="0"/>
              <a:t>Kontingentet har været stabilt i mange år</a:t>
            </a:r>
          </a:p>
        </p:txBody>
      </p:sp>
      <p:cxnSp>
        <p:nvCxnSpPr>
          <p:cNvPr id="6" name="Lige pilforbindelse 5">
            <a:extLst>
              <a:ext uri="{FF2B5EF4-FFF2-40B4-BE49-F238E27FC236}">
                <a16:creationId xmlns:a16="http://schemas.microsoft.com/office/drawing/2014/main" id="{1374150E-9A3D-913C-82D2-90EB1DAB1F82}"/>
              </a:ext>
            </a:extLst>
          </p:cNvPr>
          <p:cNvCxnSpPr>
            <a:cxnSpLocks/>
          </p:cNvCxnSpPr>
          <p:nvPr/>
        </p:nvCxnSpPr>
        <p:spPr>
          <a:xfrm>
            <a:off x="543339" y="2627772"/>
            <a:ext cx="11106117"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nvGrpSpPr>
          <p:cNvPr id="23" name="Gruppe 22">
            <a:extLst>
              <a:ext uri="{FF2B5EF4-FFF2-40B4-BE49-F238E27FC236}">
                <a16:creationId xmlns:a16="http://schemas.microsoft.com/office/drawing/2014/main" id="{BFA837B3-15C6-67E0-FBB7-2FABDE5E19A0}"/>
              </a:ext>
            </a:extLst>
          </p:cNvPr>
          <p:cNvGrpSpPr/>
          <p:nvPr/>
        </p:nvGrpSpPr>
        <p:grpSpPr>
          <a:xfrm>
            <a:off x="10819448" y="2058796"/>
            <a:ext cx="1072808" cy="1141236"/>
            <a:chOff x="8511584" y="2549128"/>
            <a:chExt cx="1072808" cy="1141236"/>
          </a:xfrm>
        </p:grpSpPr>
        <p:grpSp>
          <p:nvGrpSpPr>
            <p:cNvPr id="19" name="Gruppe 18">
              <a:extLst>
                <a:ext uri="{FF2B5EF4-FFF2-40B4-BE49-F238E27FC236}">
                  <a16:creationId xmlns:a16="http://schemas.microsoft.com/office/drawing/2014/main" id="{8FC2A993-B952-D3A0-A275-C1EA22CAD266}"/>
                </a:ext>
              </a:extLst>
            </p:cNvPr>
            <p:cNvGrpSpPr/>
            <p:nvPr/>
          </p:nvGrpSpPr>
          <p:grpSpPr>
            <a:xfrm>
              <a:off x="8590788" y="2549128"/>
              <a:ext cx="914400" cy="747284"/>
              <a:chOff x="6928978" y="2549128"/>
              <a:chExt cx="914400" cy="747284"/>
            </a:xfrm>
          </p:grpSpPr>
          <p:cxnSp>
            <p:nvCxnSpPr>
              <p:cNvPr id="10" name="Lige forbindelse 9">
                <a:extLst>
                  <a:ext uri="{FF2B5EF4-FFF2-40B4-BE49-F238E27FC236}">
                    <a16:creationId xmlns:a16="http://schemas.microsoft.com/office/drawing/2014/main" id="{451552D0-0CE4-E127-EA44-42EA02F1D895}"/>
                  </a:ext>
                </a:extLst>
              </p:cNvPr>
              <p:cNvCxnSpPr>
                <a:cxnSpLocks/>
              </p:cNvCxnSpPr>
              <p:nvPr/>
            </p:nvCxnSpPr>
            <p:spPr>
              <a:xfrm>
                <a:off x="7303008" y="2939796"/>
                <a:ext cx="0" cy="3566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Tekstfelt 17">
                <a:extLst>
                  <a:ext uri="{FF2B5EF4-FFF2-40B4-BE49-F238E27FC236}">
                    <a16:creationId xmlns:a16="http://schemas.microsoft.com/office/drawing/2014/main" id="{9030E6FD-B64D-3A0F-B49D-3C6ECD7FDBAE}"/>
                  </a:ext>
                </a:extLst>
              </p:cNvPr>
              <p:cNvSpPr txBox="1"/>
              <p:nvPr/>
            </p:nvSpPr>
            <p:spPr>
              <a:xfrm>
                <a:off x="6928978" y="2549128"/>
                <a:ext cx="914400" cy="369332"/>
              </a:xfrm>
              <a:prstGeom prst="rect">
                <a:avLst/>
              </a:prstGeom>
              <a:noFill/>
            </p:spPr>
            <p:txBody>
              <a:bodyPr wrap="square" rtlCol="0">
                <a:spAutoFit/>
              </a:bodyPr>
              <a:lstStyle/>
              <a:p>
                <a:r>
                  <a:rPr lang="da-DK" dirty="0"/>
                  <a:t>2029</a:t>
                </a:r>
              </a:p>
            </p:txBody>
          </p:sp>
        </p:grpSp>
        <p:sp>
          <p:nvSpPr>
            <p:cNvPr id="22" name="Tekstfelt 21">
              <a:extLst>
                <a:ext uri="{FF2B5EF4-FFF2-40B4-BE49-F238E27FC236}">
                  <a16:creationId xmlns:a16="http://schemas.microsoft.com/office/drawing/2014/main" id="{02552D6F-59FA-2427-A888-BC7151958656}"/>
                </a:ext>
              </a:extLst>
            </p:cNvPr>
            <p:cNvSpPr txBox="1"/>
            <p:nvPr/>
          </p:nvSpPr>
          <p:spPr>
            <a:xfrm>
              <a:off x="8511584" y="3382587"/>
              <a:ext cx="1072808" cy="307777"/>
            </a:xfrm>
            <a:prstGeom prst="rect">
              <a:avLst/>
            </a:prstGeom>
            <a:noFill/>
          </p:spPr>
          <p:txBody>
            <a:bodyPr wrap="square" rtlCol="0">
              <a:spAutoFit/>
            </a:bodyPr>
            <a:lstStyle/>
            <a:p>
              <a:r>
                <a:rPr lang="da-DK" sz="1400" dirty="0"/>
                <a:t>570 kr.</a:t>
              </a:r>
            </a:p>
          </p:txBody>
        </p:sp>
      </p:grpSp>
      <p:grpSp>
        <p:nvGrpSpPr>
          <p:cNvPr id="24" name="Gruppe 23">
            <a:extLst>
              <a:ext uri="{FF2B5EF4-FFF2-40B4-BE49-F238E27FC236}">
                <a16:creationId xmlns:a16="http://schemas.microsoft.com/office/drawing/2014/main" id="{A27119DE-15C3-5F86-265A-7A92E3EE227B}"/>
              </a:ext>
            </a:extLst>
          </p:cNvPr>
          <p:cNvGrpSpPr/>
          <p:nvPr/>
        </p:nvGrpSpPr>
        <p:grpSpPr>
          <a:xfrm>
            <a:off x="10197208" y="2058796"/>
            <a:ext cx="1072808" cy="1141236"/>
            <a:chOff x="8511584" y="2549128"/>
            <a:chExt cx="1072808" cy="1141236"/>
          </a:xfrm>
        </p:grpSpPr>
        <p:grpSp>
          <p:nvGrpSpPr>
            <p:cNvPr id="25" name="Gruppe 24">
              <a:extLst>
                <a:ext uri="{FF2B5EF4-FFF2-40B4-BE49-F238E27FC236}">
                  <a16:creationId xmlns:a16="http://schemas.microsoft.com/office/drawing/2014/main" id="{E5BDDF33-569A-AE1B-1BD4-57994C5C2CAA}"/>
                </a:ext>
              </a:extLst>
            </p:cNvPr>
            <p:cNvGrpSpPr/>
            <p:nvPr/>
          </p:nvGrpSpPr>
          <p:grpSpPr>
            <a:xfrm>
              <a:off x="8590788" y="2549128"/>
              <a:ext cx="914400" cy="747284"/>
              <a:chOff x="6928978" y="2549128"/>
              <a:chExt cx="914400" cy="747284"/>
            </a:xfrm>
          </p:grpSpPr>
          <p:cxnSp>
            <p:nvCxnSpPr>
              <p:cNvPr id="27" name="Lige forbindelse 26">
                <a:extLst>
                  <a:ext uri="{FF2B5EF4-FFF2-40B4-BE49-F238E27FC236}">
                    <a16:creationId xmlns:a16="http://schemas.microsoft.com/office/drawing/2014/main" id="{F224C89C-22E1-207C-27BA-A4C4790E2C5D}"/>
                  </a:ext>
                </a:extLst>
              </p:cNvPr>
              <p:cNvCxnSpPr>
                <a:cxnSpLocks/>
              </p:cNvCxnSpPr>
              <p:nvPr/>
            </p:nvCxnSpPr>
            <p:spPr>
              <a:xfrm>
                <a:off x="7303008" y="2939796"/>
                <a:ext cx="0" cy="3566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Tekstfelt 27">
                <a:extLst>
                  <a:ext uri="{FF2B5EF4-FFF2-40B4-BE49-F238E27FC236}">
                    <a16:creationId xmlns:a16="http://schemas.microsoft.com/office/drawing/2014/main" id="{3C264B29-1997-7B1C-479B-DC63D21062EA}"/>
                  </a:ext>
                </a:extLst>
              </p:cNvPr>
              <p:cNvSpPr txBox="1"/>
              <p:nvPr/>
            </p:nvSpPr>
            <p:spPr>
              <a:xfrm>
                <a:off x="6928978" y="2549128"/>
                <a:ext cx="914400" cy="369332"/>
              </a:xfrm>
              <a:prstGeom prst="rect">
                <a:avLst/>
              </a:prstGeom>
              <a:noFill/>
            </p:spPr>
            <p:txBody>
              <a:bodyPr wrap="square" rtlCol="0">
                <a:spAutoFit/>
              </a:bodyPr>
              <a:lstStyle/>
              <a:p>
                <a:r>
                  <a:rPr lang="da-DK" dirty="0"/>
                  <a:t>2028</a:t>
                </a:r>
              </a:p>
            </p:txBody>
          </p:sp>
        </p:grpSp>
        <p:sp>
          <p:nvSpPr>
            <p:cNvPr id="26" name="Tekstfelt 25">
              <a:extLst>
                <a:ext uri="{FF2B5EF4-FFF2-40B4-BE49-F238E27FC236}">
                  <a16:creationId xmlns:a16="http://schemas.microsoft.com/office/drawing/2014/main" id="{5B27E00F-D9F0-7F15-B4D1-F6CC917DA456}"/>
                </a:ext>
              </a:extLst>
            </p:cNvPr>
            <p:cNvSpPr txBox="1"/>
            <p:nvPr/>
          </p:nvSpPr>
          <p:spPr>
            <a:xfrm>
              <a:off x="8511584" y="3382587"/>
              <a:ext cx="1072808" cy="307777"/>
            </a:xfrm>
            <a:prstGeom prst="rect">
              <a:avLst/>
            </a:prstGeom>
            <a:noFill/>
          </p:spPr>
          <p:txBody>
            <a:bodyPr wrap="square" rtlCol="0">
              <a:spAutoFit/>
            </a:bodyPr>
            <a:lstStyle/>
            <a:p>
              <a:r>
                <a:rPr lang="da-DK" sz="1400" dirty="0"/>
                <a:t>558 kr.</a:t>
              </a:r>
            </a:p>
          </p:txBody>
        </p:sp>
      </p:grpSp>
      <p:grpSp>
        <p:nvGrpSpPr>
          <p:cNvPr id="29" name="Gruppe 28">
            <a:extLst>
              <a:ext uri="{FF2B5EF4-FFF2-40B4-BE49-F238E27FC236}">
                <a16:creationId xmlns:a16="http://schemas.microsoft.com/office/drawing/2014/main" id="{BD8173C4-54E4-B8CC-ECEB-4834318D03B5}"/>
              </a:ext>
            </a:extLst>
          </p:cNvPr>
          <p:cNvGrpSpPr/>
          <p:nvPr/>
        </p:nvGrpSpPr>
        <p:grpSpPr>
          <a:xfrm>
            <a:off x="9610786" y="2058796"/>
            <a:ext cx="1072808" cy="1141236"/>
            <a:chOff x="8511584" y="2549128"/>
            <a:chExt cx="1072808" cy="1141236"/>
          </a:xfrm>
        </p:grpSpPr>
        <p:grpSp>
          <p:nvGrpSpPr>
            <p:cNvPr id="30" name="Gruppe 29">
              <a:extLst>
                <a:ext uri="{FF2B5EF4-FFF2-40B4-BE49-F238E27FC236}">
                  <a16:creationId xmlns:a16="http://schemas.microsoft.com/office/drawing/2014/main" id="{F01952BC-655D-7A88-5CD8-A49290778A2E}"/>
                </a:ext>
              </a:extLst>
            </p:cNvPr>
            <p:cNvGrpSpPr/>
            <p:nvPr/>
          </p:nvGrpSpPr>
          <p:grpSpPr>
            <a:xfrm>
              <a:off x="8590788" y="2549128"/>
              <a:ext cx="914400" cy="747284"/>
              <a:chOff x="6928978" y="2549128"/>
              <a:chExt cx="914400" cy="747284"/>
            </a:xfrm>
          </p:grpSpPr>
          <p:cxnSp>
            <p:nvCxnSpPr>
              <p:cNvPr id="32" name="Lige forbindelse 31">
                <a:extLst>
                  <a:ext uri="{FF2B5EF4-FFF2-40B4-BE49-F238E27FC236}">
                    <a16:creationId xmlns:a16="http://schemas.microsoft.com/office/drawing/2014/main" id="{41F9E428-042A-66ED-C631-5FF4ED057923}"/>
                  </a:ext>
                </a:extLst>
              </p:cNvPr>
              <p:cNvCxnSpPr>
                <a:cxnSpLocks/>
              </p:cNvCxnSpPr>
              <p:nvPr/>
            </p:nvCxnSpPr>
            <p:spPr>
              <a:xfrm>
                <a:off x="7303008" y="2939796"/>
                <a:ext cx="0" cy="3566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Tekstfelt 32">
                <a:extLst>
                  <a:ext uri="{FF2B5EF4-FFF2-40B4-BE49-F238E27FC236}">
                    <a16:creationId xmlns:a16="http://schemas.microsoft.com/office/drawing/2014/main" id="{010BC249-7467-917B-3628-F6F5B1CD4BC9}"/>
                  </a:ext>
                </a:extLst>
              </p:cNvPr>
              <p:cNvSpPr txBox="1"/>
              <p:nvPr/>
            </p:nvSpPr>
            <p:spPr>
              <a:xfrm>
                <a:off x="6928978" y="2549128"/>
                <a:ext cx="914400" cy="369332"/>
              </a:xfrm>
              <a:prstGeom prst="rect">
                <a:avLst/>
              </a:prstGeom>
              <a:noFill/>
            </p:spPr>
            <p:txBody>
              <a:bodyPr wrap="square" rtlCol="0">
                <a:spAutoFit/>
              </a:bodyPr>
              <a:lstStyle/>
              <a:p>
                <a:r>
                  <a:rPr lang="da-DK" dirty="0"/>
                  <a:t>2027</a:t>
                </a:r>
              </a:p>
            </p:txBody>
          </p:sp>
        </p:grpSp>
        <p:sp>
          <p:nvSpPr>
            <p:cNvPr id="31" name="Tekstfelt 30">
              <a:extLst>
                <a:ext uri="{FF2B5EF4-FFF2-40B4-BE49-F238E27FC236}">
                  <a16:creationId xmlns:a16="http://schemas.microsoft.com/office/drawing/2014/main" id="{52A5F659-3F46-9E85-2F9F-8D6EAAD656D4}"/>
                </a:ext>
              </a:extLst>
            </p:cNvPr>
            <p:cNvSpPr txBox="1"/>
            <p:nvPr/>
          </p:nvSpPr>
          <p:spPr>
            <a:xfrm>
              <a:off x="8511584" y="3382587"/>
              <a:ext cx="1072808" cy="307777"/>
            </a:xfrm>
            <a:prstGeom prst="rect">
              <a:avLst/>
            </a:prstGeom>
            <a:noFill/>
          </p:spPr>
          <p:txBody>
            <a:bodyPr wrap="square" rtlCol="0">
              <a:spAutoFit/>
            </a:bodyPr>
            <a:lstStyle/>
            <a:p>
              <a:r>
                <a:rPr lang="da-DK" sz="1400" dirty="0"/>
                <a:t>547 kr.</a:t>
              </a:r>
            </a:p>
          </p:txBody>
        </p:sp>
      </p:grpSp>
      <p:grpSp>
        <p:nvGrpSpPr>
          <p:cNvPr id="34" name="Gruppe 33">
            <a:extLst>
              <a:ext uri="{FF2B5EF4-FFF2-40B4-BE49-F238E27FC236}">
                <a16:creationId xmlns:a16="http://schemas.microsoft.com/office/drawing/2014/main" id="{C34F983A-20C9-4A80-0E43-270A57486836}"/>
              </a:ext>
            </a:extLst>
          </p:cNvPr>
          <p:cNvGrpSpPr/>
          <p:nvPr/>
        </p:nvGrpSpPr>
        <p:grpSpPr>
          <a:xfrm>
            <a:off x="8697308" y="2058796"/>
            <a:ext cx="1072808" cy="1141236"/>
            <a:chOff x="8511584" y="2549128"/>
            <a:chExt cx="1072808" cy="1141236"/>
          </a:xfrm>
        </p:grpSpPr>
        <p:grpSp>
          <p:nvGrpSpPr>
            <p:cNvPr id="35" name="Gruppe 34">
              <a:extLst>
                <a:ext uri="{FF2B5EF4-FFF2-40B4-BE49-F238E27FC236}">
                  <a16:creationId xmlns:a16="http://schemas.microsoft.com/office/drawing/2014/main" id="{0A4FD744-F4C8-9B26-1838-53693F433225}"/>
                </a:ext>
              </a:extLst>
            </p:cNvPr>
            <p:cNvGrpSpPr/>
            <p:nvPr/>
          </p:nvGrpSpPr>
          <p:grpSpPr>
            <a:xfrm>
              <a:off x="8590788" y="2549128"/>
              <a:ext cx="914400" cy="747284"/>
              <a:chOff x="6928978" y="2549128"/>
              <a:chExt cx="914400" cy="747284"/>
            </a:xfrm>
          </p:grpSpPr>
          <p:cxnSp>
            <p:nvCxnSpPr>
              <p:cNvPr id="37" name="Lige forbindelse 36">
                <a:extLst>
                  <a:ext uri="{FF2B5EF4-FFF2-40B4-BE49-F238E27FC236}">
                    <a16:creationId xmlns:a16="http://schemas.microsoft.com/office/drawing/2014/main" id="{612BFE60-7383-0F4E-FD17-5D2194858265}"/>
                  </a:ext>
                </a:extLst>
              </p:cNvPr>
              <p:cNvCxnSpPr>
                <a:cxnSpLocks/>
              </p:cNvCxnSpPr>
              <p:nvPr/>
            </p:nvCxnSpPr>
            <p:spPr>
              <a:xfrm>
                <a:off x="7303008" y="2939796"/>
                <a:ext cx="0" cy="3566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Tekstfelt 37">
                <a:extLst>
                  <a:ext uri="{FF2B5EF4-FFF2-40B4-BE49-F238E27FC236}">
                    <a16:creationId xmlns:a16="http://schemas.microsoft.com/office/drawing/2014/main" id="{42974680-822A-415A-A87C-FCA8F42DE5DF}"/>
                  </a:ext>
                </a:extLst>
              </p:cNvPr>
              <p:cNvSpPr txBox="1"/>
              <p:nvPr/>
            </p:nvSpPr>
            <p:spPr>
              <a:xfrm>
                <a:off x="6928978" y="2549128"/>
                <a:ext cx="914400" cy="369332"/>
              </a:xfrm>
              <a:prstGeom prst="rect">
                <a:avLst/>
              </a:prstGeom>
              <a:noFill/>
            </p:spPr>
            <p:txBody>
              <a:bodyPr wrap="square" rtlCol="0">
                <a:spAutoFit/>
              </a:bodyPr>
              <a:lstStyle/>
              <a:p>
                <a:r>
                  <a:rPr lang="da-DK" dirty="0"/>
                  <a:t>2025</a:t>
                </a:r>
              </a:p>
            </p:txBody>
          </p:sp>
        </p:grpSp>
        <p:sp>
          <p:nvSpPr>
            <p:cNvPr id="36" name="Tekstfelt 35">
              <a:extLst>
                <a:ext uri="{FF2B5EF4-FFF2-40B4-BE49-F238E27FC236}">
                  <a16:creationId xmlns:a16="http://schemas.microsoft.com/office/drawing/2014/main" id="{88CE57D8-A9F3-3DCA-E13E-7C4083B47426}"/>
                </a:ext>
              </a:extLst>
            </p:cNvPr>
            <p:cNvSpPr txBox="1"/>
            <p:nvPr/>
          </p:nvSpPr>
          <p:spPr>
            <a:xfrm>
              <a:off x="8511584" y="3382587"/>
              <a:ext cx="1072808" cy="307777"/>
            </a:xfrm>
            <a:prstGeom prst="rect">
              <a:avLst/>
            </a:prstGeom>
            <a:noFill/>
          </p:spPr>
          <p:txBody>
            <a:bodyPr wrap="square" rtlCol="0">
              <a:spAutoFit/>
            </a:bodyPr>
            <a:lstStyle/>
            <a:p>
              <a:r>
                <a:rPr lang="da-DK" sz="1400" dirty="0"/>
                <a:t>536 kr.</a:t>
              </a:r>
            </a:p>
          </p:txBody>
        </p:sp>
      </p:grpSp>
      <p:grpSp>
        <p:nvGrpSpPr>
          <p:cNvPr id="39" name="Gruppe 38">
            <a:extLst>
              <a:ext uri="{FF2B5EF4-FFF2-40B4-BE49-F238E27FC236}">
                <a16:creationId xmlns:a16="http://schemas.microsoft.com/office/drawing/2014/main" id="{AB22B4E2-ED4E-5E3C-7B32-6BD39C77E3E5}"/>
              </a:ext>
            </a:extLst>
          </p:cNvPr>
          <p:cNvGrpSpPr/>
          <p:nvPr/>
        </p:nvGrpSpPr>
        <p:grpSpPr>
          <a:xfrm>
            <a:off x="8111491" y="2058796"/>
            <a:ext cx="1072808" cy="1141236"/>
            <a:chOff x="8511584" y="2549128"/>
            <a:chExt cx="1072808" cy="1141236"/>
          </a:xfrm>
        </p:grpSpPr>
        <p:grpSp>
          <p:nvGrpSpPr>
            <p:cNvPr id="40" name="Gruppe 39">
              <a:extLst>
                <a:ext uri="{FF2B5EF4-FFF2-40B4-BE49-F238E27FC236}">
                  <a16:creationId xmlns:a16="http://schemas.microsoft.com/office/drawing/2014/main" id="{1783685B-C781-C4CD-5E3F-94878BA9AB44}"/>
                </a:ext>
              </a:extLst>
            </p:cNvPr>
            <p:cNvGrpSpPr/>
            <p:nvPr/>
          </p:nvGrpSpPr>
          <p:grpSpPr>
            <a:xfrm>
              <a:off x="8590788" y="2549128"/>
              <a:ext cx="914400" cy="747284"/>
              <a:chOff x="6928978" y="2549128"/>
              <a:chExt cx="914400" cy="747284"/>
            </a:xfrm>
          </p:grpSpPr>
          <p:cxnSp>
            <p:nvCxnSpPr>
              <p:cNvPr id="42" name="Lige forbindelse 41">
                <a:extLst>
                  <a:ext uri="{FF2B5EF4-FFF2-40B4-BE49-F238E27FC236}">
                    <a16:creationId xmlns:a16="http://schemas.microsoft.com/office/drawing/2014/main" id="{5941A182-5E84-FA15-EF92-6A860A6E2BF3}"/>
                  </a:ext>
                </a:extLst>
              </p:cNvPr>
              <p:cNvCxnSpPr>
                <a:cxnSpLocks/>
              </p:cNvCxnSpPr>
              <p:nvPr/>
            </p:nvCxnSpPr>
            <p:spPr>
              <a:xfrm>
                <a:off x="7303008" y="2939796"/>
                <a:ext cx="0" cy="3566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3" name="Tekstfelt 42">
                <a:extLst>
                  <a:ext uri="{FF2B5EF4-FFF2-40B4-BE49-F238E27FC236}">
                    <a16:creationId xmlns:a16="http://schemas.microsoft.com/office/drawing/2014/main" id="{1DDAD783-28D3-6988-34C7-DD27DC0CB61A}"/>
                  </a:ext>
                </a:extLst>
              </p:cNvPr>
              <p:cNvSpPr txBox="1"/>
              <p:nvPr/>
            </p:nvSpPr>
            <p:spPr>
              <a:xfrm>
                <a:off x="6928978" y="2549128"/>
                <a:ext cx="914400" cy="369332"/>
              </a:xfrm>
              <a:prstGeom prst="rect">
                <a:avLst/>
              </a:prstGeom>
              <a:noFill/>
            </p:spPr>
            <p:txBody>
              <a:bodyPr wrap="square" rtlCol="0">
                <a:spAutoFit/>
              </a:bodyPr>
              <a:lstStyle/>
              <a:p>
                <a:r>
                  <a:rPr lang="da-DK" dirty="0"/>
                  <a:t>2024</a:t>
                </a:r>
              </a:p>
            </p:txBody>
          </p:sp>
        </p:grpSp>
        <p:sp>
          <p:nvSpPr>
            <p:cNvPr id="41" name="Tekstfelt 40">
              <a:extLst>
                <a:ext uri="{FF2B5EF4-FFF2-40B4-BE49-F238E27FC236}">
                  <a16:creationId xmlns:a16="http://schemas.microsoft.com/office/drawing/2014/main" id="{1E65FDB1-315F-0CA8-7D8F-33D8F29E2D79}"/>
                </a:ext>
              </a:extLst>
            </p:cNvPr>
            <p:cNvSpPr txBox="1"/>
            <p:nvPr/>
          </p:nvSpPr>
          <p:spPr>
            <a:xfrm>
              <a:off x="8511584" y="3382587"/>
              <a:ext cx="1072808" cy="307777"/>
            </a:xfrm>
            <a:prstGeom prst="rect">
              <a:avLst/>
            </a:prstGeom>
            <a:noFill/>
          </p:spPr>
          <p:txBody>
            <a:bodyPr wrap="square" rtlCol="0">
              <a:spAutoFit/>
            </a:bodyPr>
            <a:lstStyle/>
            <a:p>
              <a:r>
                <a:rPr lang="da-DK" sz="1400" dirty="0"/>
                <a:t>511 kr.</a:t>
              </a:r>
            </a:p>
          </p:txBody>
        </p:sp>
      </p:grpSp>
      <p:grpSp>
        <p:nvGrpSpPr>
          <p:cNvPr id="44" name="Gruppe 43">
            <a:extLst>
              <a:ext uri="{FF2B5EF4-FFF2-40B4-BE49-F238E27FC236}">
                <a16:creationId xmlns:a16="http://schemas.microsoft.com/office/drawing/2014/main" id="{58D59727-25E0-4BFF-52B9-798904B3017F}"/>
              </a:ext>
            </a:extLst>
          </p:cNvPr>
          <p:cNvGrpSpPr/>
          <p:nvPr/>
        </p:nvGrpSpPr>
        <p:grpSpPr>
          <a:xfrm>
            <a:off x="855714" y="2058796"/>
            <a:ext cx="1072808" cy="1141236"/>
            <a:chOff x="8511584" y="2549128"/>
            <a:chExt cx="1072808" cy="1141236"/>
          </a:xfrm>
        </p:grpSpPr>
        <p:grpSp>
          <p:nvGrpSpPr>
            <p:cNvPr id="45" name="Gruppe 44">
              <a:extLst>
                <a:ext uri="{FF2B5EF4-FFF2-40B4-BE49-F238E27FC236}">
                  <a16:creationId xmlns:a16="http://schemas.microsoft.com/office/drawing/2014/main" id="{2408F7FC-FFC0-19C2-E5D6-DEBC5453C40F}"/>
                </a:ext>
              </a:extLst>
            </p:cNvPr>
            <p:cNvGrpSpPr/>
            <p:nvPr/>
          </p:nvGrpSpPr>
          <p:grpSpPr>
            <a:xfrm>
              <a:off x="8590788" y="2549128"/>
              <a:ext cx="914400" cy="747284"/>
              <a:chOff x="6928978" y="2549128"/>
              <a:chExt cx="914400" cy="747284"/>
            </a:xfrm>
          </p:grpSpPr>
          <p:cxnSp>
            <p:nvCxnSpPr>
              <p:cNvPr id="47" name="Lige forbindelse 46">
                <a:extLst>
                  <a:ext uri="{FF2B5EF4-FFF2-40B4-BE49-F238E27FC236}">
                    <a16:creationId xmlns:a16="http://schemas.microsoft.com/office/drawing/2014/main" id="{C7CA9AB4-6B3F-B93C-429F-3B2224D391A3}"/>
                  </a:ext>
                </a:extLst>
              </p:cNvPr>
              <p:cNvCxnSpPr>
                <a:cxnSpLocks/>
              </p:cNvCxnSpPr>
              <p:nvPr/>
            </p:nvCxnSpPr>
            <p:spPr>
              <a:xfrm>
                <a:off x="7303008" y="2939796"/>
                <a:ext cx="0" cy="3566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8" name="Tekstfelt 47">
                <a:extLst>
                  <a:ext uri="{FF2B5EF4-FFF2-40B4-BE49-F238E27FC236}">
                    <a16:creationId xmlns:a16="http://schemas.microsoft.com/office/drawing/2014/main" id="{95D077B5-F64F-2B8F-2D6B-B4A3AAB0CCB2}"/>
                  </a:ext>
                </a:extLst>
              </p:cNvPr>
              <p:cNvSpPr txBox="1"/>
              <p:nvPr/>
            </p:nvSpPr>
            <p:spPr>
              <a:xfrm>
                <a:off x="6928978" y="2549128"/>
                <a:ext cx="914400" cy="369332"/>
              </a:xfrm>
              <a:prstGeom prst="rect">
                <a:avLst/>
              </a:prstGeom>
              <a:noFill/>
            </p:spPr>
            <p:txBody>
              <a:bodyPr wrap="square" rtlCol="0">
                <a:spAutoFit/>
              </a:bodyPr>
              <a:lstStyle/>
              <a:p>
                <a:r>
                  <a:rPr lang="da-DK" dirty="0"/>
                  <a:t>2010</a:t>
                </a:r>
              </a:p>
            </p:txBody>
          </p:sp>
        </p:grpSp>
        <p:sp>
          <p:nvSpPr>
            <p:cNvPr id="46" name="Tekstfelt 45">
              <a:extLst>
                <a:ext uri="{FF2B5EF4-FFF2-40B4-BE49-F238E27FC236}">
                  <a16:creationId xmlns:a16="http://schemas.microsoft.com/office/drawing/2014/main" id="{2DF7B7AE-CB8E-BBA2-3A2C-142431319739}"/>
                </a:ext>
              </a:extLst>
            </p:cNvPr>
            <p:cNvSpPr txBox="1"/>
            <p:nvPr/>
          </p:nvSpPr>
          <p:spPr>
            <a:xfrm>
              <a:off x="8511584" y="3382587"/>
              <a:ext cx="1072808" cy="307777"/>
            </a:xfrm>
            <a:prstGeom prst="rect">
              <a:avLst/>
            </a:prstGeom>
            <a:noFill/>
          </p:spPr>
          <p:txBody>
            <a:bodyPr wrap="square" rtlCol="0">
              <a:spAutoFit/>
            </a:bodyPr>
            <a:lstStyle/>
            <a:p>
              <a:r>
                <a:rPr lang="da-DK" sz="1400" dirty="0"/>
                <a:t>504 kr.</a:t>
              </a:r>
            </a:p>
          </p:txBody>
        </p:sp>
      </p:grpSp>
      <p:graphicFrame>
        <p:nvGraphicFramePr>
          <p:cNvPr id="3" name="Diagram 2">
            <a:extLst>
              <a:ext uri="{FF2B5EF4-FFF2-40B4-BE49-F238E27FC236}">
                <a16:creationId xmlns:a16="http://schemas.microsoft.com/office/drawing/2014/main" id="{16A87DE7-2179-B727-CA09-571FDF75659B}"/>
              </a:ext>
            </a:extLst>
          </p:cNvPr>
          <p:cNvGraphicFramePr>
            <a:graphicFrameLocks/>
          </p:cNvGraphicFramePr>
          <p:nvPr/>
        </p:nvGraphicFramePr>
        <p:xfrm>
          <a:off x="748560" y="3582232"/>
          <a:ext cx="10900896" cy="30460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900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1DDA15-AE40-6721-7DB8-46926EC93542}"/>
              </a:ext>
            </a:extLst>
          </p:cNvPr>
          <p:cNvSpPr>
            <a:spLocks noGrp="1"/>
          </p:cNvSpPr>
          <p:nvPr>
            <p:ph type="title"/>
          </p:nvPr>
        </p:nvSpPr>
        <p:spPr>
          <a:xfrm>
            <a:off x="900000" y="540000"/>
            <a:ext cx="8939325" cy="553998"/>
          </a:xfrm>
        </p:spPr>
        <p:txBody>
          <a:bodyPr/>
          <a:lstStyle/>
          <a:p>
            <a:r>
              <a:rPr lang="da-DK" dirty="0"/>
              <a:t>Til drøftelse </a:t>
            </a:r>
          </a:p>
        </p:txBody>
      </p:sp>
      <p:sp>
        <p:nvSpPr>
          <p:cNvPr id="3" name="Pladsholder til indhold 2">
            <a:extLst>
              <a:ext uri="{FF2B5EF4-FFF2-40B4-BE49-F238E27FC236}">
                <a16:creationId xmlns:a16="http://schemas.microsoft.com/office/drawing/2014/main" id="{613C1AE6-3992-3466-BBDD-B048D1E31A41}"/>
              </a:ext>
            </a:extLst>
          </p:cNvPr>
          <p:cNvSpPr>
            <a:spLocks noGrp="1"/>
          </p:cNvSpPr>
          <p:nvPr>
            <p:ph idx="1"/>
          </p:nvPr>
        </p:nvSpPr>
        <p:spPr>
          <a:xfrm>
            <a:off x="1241745" y="2049382"/>
            <a:ext cx="8939325" cy="664797"/>
          </a:xfrm>
        </p:spPr>
        <p:txBody>
          <a:bodyPr/>
          <a:lstStyle/>
          <a:p>
            <a:pPr marL="0" indent="0">
              <a:buNone/>
            </a:pPr>
            <a:br>
              <a:rPr lang="da-DK" sz="2400" dirty="0"/>
            </a:br>
            <a:endParaRPr lang="da-DK" sz="2400" dirty="0"/>
          </a:p>
        </p:txBody>
      </p:sp>
      <p:sp>
        <p:nvSpPr>
          <p:cNvPr id="8" name="Tekstfelt 7">
            <a:extLst>
              <a:ext uri="{FF2B5EF4-FFF2-40B4-BE49-F238E27FC236}">
                <a16:creationId xmlns:a16="http://schemas.microsoft.com/office/drawing/2014/main" id="{DE198807-45E6-B9F5-A4BC-2F81B9AD013D}"/>
              </a:ext>
            </a:extLst>
          </p:cNvPr>
          <p:cNvSpPr txBox="1"/>
          <p:nvPr/>
        </p:nvSpPr>
        <p:spPr>
          <a:xfrm>
            <a:off x="900000" y="1424353"/>
            <a:ext cx="10050255" cy="4893647"/>
          </a:xfrm>
          <a:prstGeom prst="rect">
            <a:avLst/>
          </a:prstGeom>
          <a:noFill/>
        </p:spPr>
        <p:txBody>
          <a:bodyPr wrap="square">
            <a:spAutoFit/>
          </a:bodyPr>
          <a:lstStyle/>
          <a:p>
            <a:r>
              <a:rPr lang="da-DK" sz="2400" dirty="0"/>
              <a:t>Hvad skal afgøre, om BUPL's kontingent er passende?</a:t>
            </a:r>
          </a:p>
          <a:p>
            <a:endParaRPr lang="da-DK" sz="2400" dirty="0"/>
          </a:p>
          <a:p>
            <a:pPr marL="342900" indent="-342900">
              <a:buFont typeface="Wingdings" panose="05000000000000000000" pitchFamily="2" charset="2"/>
              <a:buChar char="Ø"/>
            </a:pPr>
            <a:r>
              <a:rPr lang="da-DK" sz="2200" dirty="0"/>
              <a:t>At BUPL har økonomi til de opgaver og politiske mål, medlemmerne ønsker?</a:t>
            </a:r>
            <a:br>
              <a:rPr lang="da-DK" sz="2200" dirty="0"/>
            </a:br>
            <a:endParaRPr lang="da-DK" sz="2200" dirty="0"/>
          </a:p>
          <a:p>
            <a:pPr marL="342900" indent="-342900">
              <a:buFont typeface="Wingdings" panose="05000000000000000000" pitchFamily="2" charset="2"/>
              <a:buChar char="Ø"/>
            </a:pPr>
            <a:r>
              <a:rPr lang="da-DK" sz="2200" dirty="0"/>
              <a:t>At kontingentet er attraktivt nok til at fastholde og tiltrække medlemmer?</a:t>
            </a:r>
            <a:br>
              <a:rPr lang="da-DK" sz="2200" dirty="0"/>
            </a:br>
            <a:endParaRPr lang="da-DK" sz="2200" dirty="0"/>
          </a:p>
          <a:p>
            <a:pPr marL="342900" indent="-342900">
              <a:buFont typeface="Wingdings" panose="05000000000000000000" pitchFamily="2" charset="2"/>
              <a:buChar char="Ø"/>
            </a:pPr>
            <a:r>
              <a:rPr lang="da-DK" sz="2200" dirty="0"/>
              <a:t>At kontingentet følger pris- og lønudviklingen?</a:t>
            </a:r>
            <a:br>
              <a:rPr lang="da-DK" sz="2200" dirty="0"/>
            </a:br>
            <a:endParaRPr lang="da-DK" sz="2200" dirty="0"/>
          </a:p>
          <a:p>
            <a:pPr marL="342900" indent="-342900">
              <a:buFont typeface="Wingdings" panose="05000000000000000000" pitchFamily="2" charset="2"/>
              <a:buChar char="Ø"/>
            </a:pPr>
            <a:r>
              <a:rPr lang="da-DK" sz="2200" dirty="0"/>
              <a:t>At kontingentet er konkurrencedygtigt i forhold til andre fagforeninger?</a:t>
            </a:r>
            <a:br>
              <a:rPr lang="da-DK" sz="2200" dirty="0"/>
            </a:br>
            <a:endParaRPr lang="da-DK" sz="2200" dirty="0"/>
          </a:p>
          <a:p>
            <a:pPr marL="342900" indent="-342900">
              <a:buFont typeface="Wingdings" panose="05000000000000000000" pitchFamily="2" charset="2"/>
              <a:buChar char="Ø"/>
            </a:pPr>
            <a:r>
              <a:rPr lang="da-DK" sz="2200" dirty="0"/>
              <a:t>Eller skal alle hensyn indgå, og hvad skal så veje tungest?</a:t>
            </a:r>
          </a:p>
        </p:txBody>
      </p:sp>
    </p:spTree>
    <p:extLst>
      <p:ext uri="{BB962C8B-B14F-4D97-AF65-F5344CB8AC3E}">
        <p14:creationId xmlns:p14="http://schemas.microsoft.com/office/powerpoint/2010/main" val="376421224"/>
      </p:ext>
    </p:extLst>
  </p:cSld>
  <p:clrMapOvr>
    <a:masterClrMapping/>
  </p:clrMapOvr>
</p:sld>
</file>

<file path=ppt/theme/theme1.xml><?xml version="1.0" encoding="utf-8"?>
<a:theme xmlns:a="http://schemas.openxmlformats.org/drawingml/2006/main" name="BUPL_LilleP">
  <a:themeElements>
    <a:clrScheme name="BUPL farver">
      <a:dk1>
        <a:sysClr val="windowText" lastClr="000000"/>
      </a:dk1>
      <a:lt1>
        <a:sysClr val="window" lastClr="FFFFFF"/>
      </a:lt1>
      <a:dk2>
        <a:srgbClr val="44546A"/>
      </a:dk2>
      <a:lt2>
        <a:srgbClr val="E7E6E6"/>
      </a:lt2>
      <a:accent1>
        <a:srgbClr val="802346"/>
      </a:accent1>
      <a:accent2>
        <a:srgbClr val="E5007D"/>
      </a:accent2>
      <a:accent3>
        <a:srgbClr val="00AEB5"/>
      </a:accent3>
      <a:accent4>
        <a:srgbClr val="F28D30"/>
      </a:accent4>
      <a:accent5>
        <a:srgbClr val="0D3F68"/>
      </a:accent5>
      <a:accent6>
        <a:srgbClr val="C5DAE8"/>
      </a:accent6>
      <a:hlink>
        <a:srgbClr val="00AEB5"/>
      </a:hlink>
      <a:folHlink>
        <a:srgbClr val="00C6D0"/>
      </a:folHlink>
    </a:clrScheme>
    <a:fontScheme name="BUPL skrift">
      <a:majorFont>
        <a:latin typeface="Quatro Slab SemiBold"/>
        <a:ea typeface=""/>
        <a:cs typeface=""/>
      </a:majorFont>
      <a:minorFont>
        <a:latin typeface="Quatr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UPL_LilleP" id="{F08AA3C8-5680-4F4B-BA33-AF614A415728}" vid="{6910CB0B-153B-4EB6-BACA-9FC7587535E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CMCognitiveType xmlns="http://schemas.microsoft.com/sharepoint/v3" xsi:nil="true"/>
    <CCMPreviewAnnotationsTasks xmlns="http://schemas.microsoft.com/sharepoint/v3" xsi:nil="true"/>
    <DocumentDate xmlns="http://schemas.microsoft.com/sharepoint/v3">2026-08-17T09:26:02+00:00</DocumentDate>
    <CCMMetadataExtractionStatus xmlns="http://schemas.microsoft.com/sharepoint/v3" xsi:nil="true"/>
    <LocalAttachment xmlns="http://schemas.microsoft.com/sharepoint/v3">false</LocalAttachment>
    <RegistrationDate xmlns="http://schemas.microsoft.com/sharepoint/v3" xsi:nil="true"/>
    <CaseRecordNumber xmlns="http://schemas.microsoft.com/sharepoint/v3">0</CaseRecordNumber>
    <Related xmlns="http://schemas.microsoft.com/sharepoint/v3">false</Related>
    <Finalized xmlns="http://schemas.microsoft.com/sharepoint/v3">false</Finalized>
    <WasEncrypted xmlns="http://schemas.microsoft.com/sharepoint/v3">false</WasEncrypted>
    <WasSigned xmlns="http://schemas.microsoft.com/sharepoint/v3">false</WasSigned>
    <CCMTemplateName xmlns="http://schemas.microsoft.com/sharepoint/v3" xsi:nil="true"/>
    <CCMVisualId xmlns="http://schemas.microsoft.com/sharepoint/v3">ORG-2025-00536</CCMVisualId>
    <CCMSystemID xmlns="http://schemas.microsoft.com/sharepoint/v3">998ca249-caac-41d5-92f9-71be97efc6e0</CCMSystemID>
    <CCMPageCount xmlns="http://schemas.microsoft.com/sharepoint/v3">0</CCMPageCount>
    <DocID xmlns="http://schemas.microsoft.com/sharepoint/v3">2765190</DocID>
    <MailHasAttachments xmlns="http://schemas.microsoft.com/sharepoint/v3">false</MailHasAttachments>
    <CCMCommentCount xmlns="http://schemas.microsoft.com/sharepoint/v3">0</CCMCommentCount>
    <CCMTemplateVersion xmlns="http://schemas.microsoft.com/sharepoint/v3" xsi:nil="true"/>
    <CCMTemplateID xmlns="http://schemas.microsoft.com/sharepoint/v3">0</CCMTemplateID>
    <CaseID xmlns="http://schemas.microsoft.com/sharepoint/v3">ORG-2025-00536</CaseID>
    <CCMConversation xmlns="http://schemas.microsoft.com/sharepoint/v3" xsi:nil="true"/>
    <CCMAgendaStatus xmlns="CD49746C-2957-45F5-856F-CF31AC36E307" xsi:nil="true"/>
    <CCMAgendaDocumentStatus xmlns="CD49746C-2957-45F5-856F-CF31AC36E307" xsi:nil="true"/>
    <CCMMeetingCaseOwner xmlns="cd49746c-2957-45f5-856f-cf31ac36e307">
      <UserInfo>
        <DisplayName/>
        <AccountId xsi:nil="true"/>
        <AccountType/>
      </UserInfo>
    </CCMMeetingCaseOwner>
    <CCMAgendaItemId xmlns="CD49746C-2957-45F5-856F-CF31AC36E307" xsi:nil="true"/>
    <CCMMeetingCaseInstanceId xmlns="CD49746C-2957-45F5-856F-CF31AC36E307" xsi:nil="true"/>
    <Classification xmlns="CD49746C-2957-45F5-856F-CF31AC36E307">Offentlig</Classification>
    <CCMMeetingCaseLink xmlns="CD49746C-2957-45F5-856F-CF31AC36E307">
      <Url xsi:nil="true"/>
      <Description xsi:nil="true"/>
    </CCMMeetingCaseLink>
    <eac3e216d9f54802a54a2afce84e1566 xmlns="CD49746C-2957-45F5-856F-CF31AC36E307">
      <Terms xmlns="http://schemas.microsoft.com/office/infopath/2007/PartnerControls"/>
    </eac3e216d9f54802a54a2afce84e1566>
    <NotesDocumentId xmlns="CD49746C-2957-45F5-856F-CF31AC36E307" xsi:nil="true"/>
    <TaxCatchAll xmlns="b6570c03-b426-4ab3-8c73-fa9d2e4deb7a"/>
    <Comments xmlns="CD49746C-2957-45F5-856F-CF31AC36E307" xsi:nil="true"/>
    <CCMMeetingCaseId xmlns="CD49746C-2957-45F5-856F-CF31AC36E30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GetOrganized dokument" ma:contentTypeID="0x010100AC085CFC53BC46CEA2EADE194AD9D48200C3C9D707FE292C45BCEC09553B085C99" ma:contentTypeVersion="1" ma:contentTypeDescription="GetOrganized dokument" ma:contentTypeScope="" ma:versionID="2e8b7d97ebbb797bb9b5d071c3659357">
  <xsd:schema xmlns:xsd="http://www.w3.org/2001/XMLSchema" xmlns:xs="http://www.w3.org/2001/XMLSchema" xmlns:p="http://schemas.microsoft.com/office/2006/metadata/properties" xmlns:ns1="http://schemas.microsoft.com/sharepoint/v3" xmlns:ns2="CD49746C-2957-45F5-856F-CF31AC36E307" xmlns:ns3="b6570c03-b426-4ab3-8c73-fa9d2e4deb7a" xmlns:ns4="cd49746c-2957-45f5-856f-cf31ac36e307" targetNamespace="http://schemas.microsoft.com/office/2006/metadata/properties" ma:root="true" ma:fieldsID="b4e1fca3e6f8bc2adba8a33853d477b2" ns1:_="" ns2:_="" ns3:_="" ns4:_="">
    <xsd:import namespace="http://schemas.microsoft.com/sharepoint/v3"/>
    <xsd:import namespace="CD49746C-2957-45F5-856F-CF31AC36E307"/>
    <xsd:import namespace="b6570c03-b426-4ab3-8c73-fa9d2e4deb7a"/>
    <xsd:import namespace="cd49746c-2957-45f5-856f-cf31ac36e307"/>
    <xsd:element name="properties">
      <xsd:complexType>
        <xsd:sequence>
          <xsd:element name="documentManagement">
            <xsd:complexType>
              <xsd:all>
                <xsd:element ref="ns1:DocumentDate" minOccurs="0"/>
                <xsd:element ref="ns2:Comments" minOccurs="0"/>
                <xsd:element ref="ns2:CCMAgendaStatus" minOccurs="0"/>
                <xsd:element ref="ns2:CCMMeetingCaseLink" minOccurs="0"/>
                <xsd:element ref="ns1:CCMCognitiveType" minOccurs="0"/>
                <xsd:element ref="ns1:CCMPreviewAnnotationsTasks" minOccurs="0"/>
                <xsd:element ref="ns2:Classification" minOccurs="0"/>
                <xsd:element ref="ns2:NotesDocumentId" minOccurs="0"/>
                <xsd:element ref="ns2:CCMAgendaDocumentStatus" minOccurs="0"/>
                <xsd:element ref="ns1:CaseID" minOccurs="0"/>
                <xsd:element ref="ns1:CCMVisualId" minOccurs="0"/>
                <xsd:element ref="ns1:DocID" minOccurs="0"/>
                <xsd:element ref="ns1:Finalized" minOccurs="0"/>
                <xsd:element ref="ns1:Related" minOccurs="0"/>
                <xsd:element ref="ns1:RegistrationDate" minOccurs="0"/>
                <xsd:element ref="ns1:CaseRecordNumber" minOccurs="0"/>
                <xsd:element ref="ns1:LocalAttachment" minOccurs="0"/>
                <xsd:element ref="ns1:CCMTemplateName" minOccurs="0"/>
                <xsd:element ref="ns1:CCMTemplateVersion" minOccurs="0"/>
                <xsd:element ref="ns1:CCMTemplateID" minOccurs="0"/>
                <xsd:element ref="ns1:CCMSystemID" minOccurs="0"/>
                <xsd:element ref="ns1:WasEncrypted" minOccurs="0"/>
                <xsd:element ref="ns1:WasSigned" minOccurs="0"/>
                <xsd:element ref="ns1:MailHasAttachments" minOccurs="0"/>
                <xsd:element ref="ns1:CCMConversation" minOccurs="0"/>
                <xsd:element ref="ns2:eac3e216d9f54802a54a2afce84e1566" minOccurs="0"/>
                <xsd:element ref="ns3:TaxCatchAll" minOccurs="0"/>
                <xsd:element ref="ns2:CCMMeetingCaseId" minOccurs="0"/>
                <xsd:element ref="ns2:CCMMeetingCaseInstanceId" minOccurs="0"/>
                <xsd:element ref="ns2:CCMAgendaItemId" minOccurs="0"/>
                <xsd:element ref="ns2:AgendaStatusIcon" minOccurs="0"/>
                <xsd:element ref="ns1:CCMPageCount" minOccurs="0"/>
                <xsd:element ref="ns1:CCMCommentCount" minOccurs="0"/>
                <xsd:element ref="ns1:CCMMetadataExtractionStatus" minOccurs="0"/>
                <xsd:element ref="ns4:CCMMeetingCaseOwn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Date" ma:index="3" nillable="true" ma:displayName="Dokument Dato" ma:description="Dato for sagsoprettelsen. Default sættes til d.d. men kan ændres manuelt" ma:format="DateTime" ma:internalName="DocumentDate">
      <xsd:simpleType>
        <xsd:restriction base="dms:DateTime"/>
      </xsd:simpleType>
    </xsd:element>
    <xsd:element name="CCMCognitiveType" ma:index="7" nillable="true" ma:displayName="CognitiveType" ma:decimals="0" ma:description="" ma:internalName="CCMCognitiveType" ma:readOnly="false">
      <xsd:simpleType>
        <xsd:restriction base="dms:Number"/>
      </xsd:simpleType>
    </xsd:element>
    <xsd:element name="CCMPreviewAnnotationsTasks" ma:index="8" nillable="true" ma:displayName="Opgaver" ma:decimals="0" ma:description="" ma:internalName="CCMPreviewAnnotationsTasks" ma:readOnly="false">
      <xsd:simpleType>
        <xsd:restriction base="dms:Number"/>
      </xsd:simpleType>
    </xsd:element>
    <xsd:element name="CaseID" ma:index="18" nillable="true" ma:displayName="Sags ID" ma:default="Tildeler" ma:internalName="CaseID" ma:readOnly="true">
      <xsd:simpleType>
        <xsd:restriction base="dms:Text"/>
      </xsd:simpleType>
    </xsd:element>
    <xsd:element name="CCMVisualId" ma:index="19" nillable="true" ma:displayName="Sags ID" ma:default="Tildeler" ma:internalName="CCMVisualId" ma:readOnly="true">
      <xsd:simpleType>
        <xsd:restriction base="dms:Text"/>
      </xsd:simpleType>
    </xsd:element>
    <xsd:element name="DocID" ma:index="20" nillable="true" ma:displayName="Dok ID" ma:default="Tildeler" ma:internalName="DocID" ma:readOnly="true">
      <xsd:simpleType>
        <xsd:restriction base="dms:Text"/>
      </xsd:simpleType>
    </xsd:element>
    <xsd:element name="Finalized" ma:index="21" nillable="true" ma:displayName="Endeligt" ma:default="False" ma:internalName="Finalized" ma:readOnly="true">
      <xsd:simpleType>
        <xsd:restriction base="dms:Boolean"/>
      </xsd:simpleType>
    </xsd:element>
    <xsd:element name="Related" ma:index="22" nillable="true" ma:displayName="Vedhæftet dokument" ma:default="False" ma:internalName="Related" ma:readOnly="true">
      <xsd:simpleType>
        <xsd:restriction base="dms:Boolean"/>
      </xsd:simpleType>
    </xsd:element>
    <xsd:element name="RegistrationDate" ma:index="23" nillable="true" ma:displayName="Registrerings dato" ma:format="DateTime" ma:internalName="RegistrationDate" ma:readOnly="true">
      <xsd:simpleType>
        <xsd:restriction base="dms:DateTime"/>
      </xsd:simpleType>
    </xsd:element>
    <xsd:element name="CaseRecordNumber" ma:index="24" nillable="true" ma:displayName="Akt ID" ma:decimals="0" ma:default="0" ma:internalName="CaseRecordNumber" ma:readOnly="true">
      <xsd:simpleType>
        <xsd:restriction base="dms:Number"/>
      </xsd:simpleType>
    </xsd:element>
    <xsd:element name="LocalAttachment" ma:index="25" nillable="true" ma:displayName="Lokalt bilag" ma:default="False" ma:description="" ma:internalName="LocalAttachment" ma:readOnly="true">
      <xsd:simpleType>
        <xsd:restriction base="dms:Boolean"/>
      </xsd:simpleType>
    </xsd:element>
    <xsd:element name="CCMTemplateName" ma:index="26" nillable="true" ma:displayName="Skabelonnavn" ma:internalName="CCMTemplateName" ma:readOnly="true">
      <xsd:simpleType>
        <xsd:restriction base="dms:Text"/>
      </xsd:simpleType>
    </xsd:element>
    <xsd:element name="CCMTemplateVersion" ma:index="27" nillable="true" ma:displayName="Skabelonversion" ma:internalName="CCMTemplateVersion" ma:readOnly="true">
      <xsd:simpleType>
        <xsd:restriction base="dms:Text"/>
      </xsd:simpleType>
    </xsd:element>
    <xsd:element name="CCMTemplateID" ma:index="28" nillable="true" ma:displayName="CCMTemplateID" ma:decimals="0" ma:default="0" ma:hidden="true" ma:internalName="CCMTemplateID" ma:readOnly="true">
      <xsd:simpleType>
        <xsd:restriction base="dms:Number"/>
      </xsd:simpleType>
    </xsd:element>
    <xsd:element name="CCMSystemID" ma:index="29" nillable="true" ma:displayName="CCMSystemID" ma:hidden="true" ma:internalName="CCMSystemID" ma:readOnly="true">
      <xsd:simpleType>
        <xsd:restriction base="dms:Text"/>
      </xsd:simpleType>
    </xsd:element>
    <xsd:element name="WasEncrypted" ma:index="30" nillable="true" ma:displayName="Krypteret" ma:default="False" ma:internalName="WasEncrypted" ma:readOnly="true">
      <xsd:simpleType>
        <xsd:restriction base="dms:Boolean"/>
      </xsd:simpleType>
    </xsd:element>
    <xsd:element name="WasSigned" ma:index="31" nillable="true" ma:displayName="Signeret" ma:default="False" ma:internalName="WasSigned" ma:readOnly="true">
      <xsd:simpleType>
        <xsd:restriction base="dms:Boolean"/>
      </xsd:simpleType>
    </xsd:element>
    <xsd:element name="MailHasAttachments" ma:index="32" nillable="true" ma:displayName="E-mail har vedhæftede filer" ma:default="False" ma:internalName="MailHasAttachments" ma:readOnly="true">
      <xsd:simpleType>
        <xsd:restriction base="dms:Boolean"/>
      </xsd:simpleType>
    </xsd:element>
    <xsd:element name="CCMConversation" ma:index="33" nillable="true" ma:displayName="Samtale" ma:description="" ma:internalName="CCMConversation" ma:readOnly="true">
      <xsd:simpleType>
        <xsd:restriction base="dms:Text"/>
      </xsd:simpleType>
    </xsd:element>
    <xsd:element name="CCMPageCount" ma:index="41" nillable="true" ma:displayName="Sider" ma:decimals="0" ma:description="" ma:internalName="CCMPageCount" ma:readOnly="true">
      <xsd:simpleType>
        <xsd:restriction base="dms:Number"/>
      </xsd:simpleType>
    </xsd:element>
    <xsd:element name="CCMCommentCount" ma:index="42" nillable="true" ma:displayName="Kommentarer" ma:decimals="0" ma:description="" ma:internalName="CCMCommentCount" ma:readOnly="true">
      <xsd:simpleType>
        <xsd:restriction base="dms:Number"/>
      </xsd:simpleType>
    </xsd:element>
    <xsd:element name="CCMMetadataExtractionStatus" ma:index="43" nillable="true" ma:displayName="CCMMetadataExtractionStatus" ma:default="CCMPageCount:InProgress;CCMCommentCount:InProgress" ma:description="" ma:hidden="true" ma:internalName="CCMMetadataExtractionStatus"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49746C-2957-45F5-856F-CF31AC36E307" elementFormDefault="qualified">
    <xsd:import namespace="http://schemas.microsoft.com/office/2006/documentManagement/types"/>
    <xsd:import namespace="http://schemas.microsoft.com/office/infopath/2007/PartnerControls"/>
    <xsd:element name="Comments" ma:index="4" nillable="true" ma:displayName="Kommentar" ma:internalName="Comments">
      <xsd:simpleType>
        <xsd:restriction base="dms:Note">
          <xsd:maxLength value="255"/>
        </xsd:restriction>
      </xsd:simpleType>
    </xsd:element>
    <xsd:element name="CCMAgendaStatus" ma:index="5" nillable="true" ma:displayName="Dagsordenstatus" ma:default="" ma:format="Dropdown" ma:internalName="CCMAgendaStatus">
      <xsd:simpleType>
        <xsd:restriction base="dms:Choice">
          <xsd:enumeration value="Anmeldt"/>
          <xsd:enumeration value="Optaget på dagsorden"/>
          <xsd:enumeration value="Behandlet"/>
          <xsd:enumeration value="Afvist til dagsorden"/>
          <xsd:enumeration value="Fjernet fra dagsorden"/>
        </xsd:restriction>
      </xsd:simpleType>
    </xsd:element>
    <xsd:element name="CCMMeetingCaseLink" ma:index="6" nillable="true" ma:displayName="Mødesag" ma:format="Hyperlink" ma:internalName="CCMMeetingCaseLink">
      <xsd:complexType>
        <xsd:complexContent>
          <xsd:extension base="dms:URL">
            <xsd:sequence>
              <xsd:element name="Url" type="dms:ValidUrl" minOccurs="0" nillable="true"/>
              <xsd:element name="Description" type="xsd:string" nillable="true"/>
            </xsd:sequence>
          </xsd:extension>
        </xsd:complexContent>
      </xsd:complexType>
    </xsd:element>
    <xsd:element name="Classification" ma:index="9" nillable="true" ma:displayName="Klassifikation" ma:default="Offentlig" ma:format="Dropdown" ma:hidden="true" ma:internalName="Classification" ma:readOnly="false">
      <xsd:simpleType>
        <xsd:restriction base="dms:Choice">
          <xsd:enumeration value="Offentlig"/>
          <xsd:enumeration value="Intern"/>
          <xsd:enumeration value="Fortrolig"/>
        </xsd:restriction>
      </xsd:simpleType>
    </xsd:element>
    <xsd:element name="NotesDocumentId" ma:index="10" nillable="true" ma:displayName="NotesDocumentId" ma:hidden="true" ma:internalName="NotesDocumentId" ma:readOnly="false">
      <xsd:simpleType>
        <xsd:restriction base="dms:Text">
          <xsd:maxLength value="255"/>
        </xsd:restriction>
      </xsd:simpleType>
    </xsd:element>
    <xsd:element name="CCMAgendaDocumentStatus" ma:index="11" nillable="true" ma:displayName="Status  for dagsordensdokument" ma:default="" ma:format="Dropdown" ma:hidden="true" ma:internalName="CCMAgendaDocumentStatus" ma:readOnly="false">
      <xsd:simpleType>
        <xsd:restriction base="dms:Choice">
          <xsd:enumeration value="Udkast"/>
          <xsd:enumeration value="Under udarbejdelse"/>
          <xsd:enumeration value="Endelig"/>
        </xsd:restriction>
      </xsd:simpleType>
    </xsd:element>
    <xsd:element name="eac3e216d9f54802a54a2afce84e1566" ma:index="35" nillable="true" ma:taxonomy="true" ma:internalName="eac3e216d9f54802a54a2afce84e1566" ma:taxonomyFieldName="DocType" ma:displayName="Dokumenttype" ma:default="" ma:fieldId="{eac3e216-d9f5-4802-a54a-2afce84e1566}" ma:sspId="13a3109e-1b7b-4bfd-953e-064c7d6c7a32" ma:termSetId="8777e5de-4a55-4353-a14f-5347e86f866a" ma:anchorId="00000000-0000-0000-0000-000000000000" ma:open="false" ma:isKeyword="false">
      <xsd:complexType>
        <xsd:sequence>
          <xsd:element ref="pc:Terms" minOccurs="0" maxOccurs="1"/>
        </xsd:sequence>
      </xsd:complexType>
    </xsd:element>
    <xsd:element name="CCMMeetingCaseId" ma:index="37" nillable="true" ma:displayName="CCMMeetingCaseId" ma:hidden="true" ma:internalName="CCMMeetingCaseId">
      <xsd:simpleType>
        <xsd:restriction base="dms:Text">
          <xsd:maxLength value="255"/>
        </xsd:restriction>
      </xsd:simpleType>
    </xsd:element>
    <xsd:element name="CCMMeetingCaseInstanceId" ma:index="38" nillable="true" ma:displayName="CCMMeetingCaseInstanceId" ma:hidden="true" ma:internalName="CCMMeetingCaseInstanceId">
      <xsd:simpleType>
        <xsd:restriction base="dms:Text">
          <xsd:maxLength value="255"/>
        </xsd:restriction>
      </xsd:simpleType>
    </xsd:element>
    <xsd:element name="CCMAgendaItemId" ma:index="39" nillable="true" ma:displayName="CCMAgendaItemId" ma:decimals="0" ma:hidden="true" ma:internalName="CCMAgendaItemId">
      <xsd:simpleType>
        <xsd:restriction base="dms:Number"/>
      </xsd:simpleType>
    </xsd:element>
    <xsd:element name="AgendaStatusIcon" ma:index="40" nillable="true" ma:displayName="Ikon for dagsordensstatus" ma:internalName="AgendaStatusIcon"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6570c03-b426-4ab3-8c73-fa9d2e4deb7a" elementFormDefault="qualified">
    <xsd:import namespace="http://schemas.microsoft.com/office/2006/documentManagement/types"/>
    <xsd:import namespace="http://schemas.microsoft.com/office/infopath/2007/PartnerControls"/>
    <xsd:element name="TaxCatchAll" ma:index="36" nillable="true" ma:displayName="Taxonomy Catch All Column" ma:hidden="true" ma:list="{a800b7f7-f541-47e1-8d97-83c8c88e90c6}" ma:internalName="TaxCatchAll" ma:showField="CatchAllData" ma:web="b6570c03-b426-4ab3-8c73-fa9d2e4deb7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d49746c-2957-45f5-856f-cf31ac36e307" elementFormDefault="qualified">
    <xsd:import namespace="http://schemas.microsoft.com/office/2006/documentManagement/types"/>
    <xsd:import namespace="http://schemas.microsoft.com/office/infopath/2007/PartnerControls"/>
    <xsd:element name="CCMMeetingCaseOwner" ma:index="44" nillable="true" ma:displayName="Dagsordensredaktør" ma:SharePointGroup="0" ma:internalName="CCMMeetingCas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Indholdstype"/>
        <xsd:element ref="dc:title" minOccurs="0" maxOccurs="1" ma:index="0"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E3B982-F886-44B9-A9DB-BD4AE85E62A1}">
  <ds:schemaRefs>
    <ds:schemaRef ds:uri="http://schemas.microsoft.com/sharepoint/v3/contenttype/forms"/>
  </ds:schemaRefs>
</ds:datastoreItem>
</file>

<file path=customXml/itemProps2.xml><?xml version="1.0" encoding="utf-8"?>
<ds:datastoreItem xmlns:ds="http://schemas.openxmlformats.org/officeDocument/2006/customXml" ds:itemID="{BB676BD2-20F4-49FE-B716-F86F632FCCE4}">
  <ds:schemaRefs>
    <ds:schemaRef ds:uri="http://schemas.microsoft.com/office/2006/metadata/properties"/>
    <ds:schemaRef ds:uri="cd49746c-2957-45f5-856f-cf31ac36e307"/>
    <ds:schemaRef ds:uri="http://schemas.microsoft.com/office/2006/documentManagement/types"/>
    <ds:schemaRef ds:uri="http://schemas.openxmlformats.org/package/2006/metadata/core-properties"/>
    <ds:schemaRef ds:uri="http://purl.org/dc/dcmitype/"/>
    <ds:schemaRef ds:uri="CD49746C-2957-45F5-856F-CF31AC36E307"/>
    <ds:schemaRef ds:uri="http://purl.org/dc/elements/1.1/"/>
    <ds:schemaRef ds:uri="http://purl.org/dc/terms/"/>
    <ds:schemaRef ds:uri="http://www.w3.org/XML/1998/namespace"/>
    <ds:schemaRef ds:uri="http://schemas.microsoft.com/office/infopath/2007/PartnerControls"/>
    <ds:schemaRef ds:uri="b6570c03-b426-4ab3-8c73-fa9d2e4deb7a"/>
    <ds:schemaRef ds:uri="http://schemas.microsoft.com/sharepoint/v3"/>
  </ds:schemaRefs>
</ds:datastoreItem>
</file>

<file path=customXml/itemProps3.xml><?xml version="1.0" encoding="utf-8"?>
<ds:datastoreItem xmlns:ds="http://schemas.openxmlformats.org/officeDocument/2006/customXml" ds:itemID="{DD60DFEB-6AE5-445D-838A-D5C75D7DB0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D49746C-2957-45F5-856F-CF31AC36E307"/>
    <ds:schemaRef ds:uri="b6570c03-b426-4ab3-8c73-fa9d2e4deb7a"/>
    <ds:schemaRef ds:uri="cd49746c-2957-45f5-856f-cf31ac36e3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BUPL_LilleP</Template>
  <TotalTime>758</TotalTime>
  <Words>1717</Words>
  <Application>Microsoft Office PowerPoint</Application>
  <PresentationFormat>Widescreen</PresentationFormat>
  <Paragraphs>174</Paragraphs>
  <Slides>9</Slides>
  <Notes>9</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9</vt:i4>
      </vt:variant>
    </vt:vector>
  </HeadingPairs>
  <TitlesOfParts>
    <vt:vector size="15" baseType="lpstr">
      <vt:lpstr>Aptos</vt:lpstr>
      <vt:lpstr>Arial</vt:lpstr>
      <vt:lpstr>Quatro Slab</vt:lpstr>
      <vt:lpstr>Quatro Slab SemiBold</vt:lpstr>
      <vt:lpstr>Wingdings</vt:lpstr>
      <vt:lpstr>BUPL_LilleP</vt:lpstr>
      <vt:lpstr>Kontingentdrøftelser</vt:lpstr>
      <vt:lpstr>BUPL’s formål, jf. BUPL’s love – hvad går dit kontingent til?</vt:lpstr>
      <vt:lpstr>Resultater de senere år</vt:lpstr>
      <vt:lpstr>Udvikling i BUPL’s økonomi i kongresperioden</vt:lpstr>
      <vt:lpstr>Vi prioriterer kontingentet, så det skaber mest mulig værdi</vt:lpstr>
      <vt:lpstr>Kontingentet og lønnen</vt:lpstr>
      <vt:lpstr>Kontingentet i andre faglige organisationer</vt:lpstr>
      <vt:lpstr>Kontingentet har været stabilt i mange år</vt:lpstr>
      <vt:lpstr>Til drøftelse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Kontingent drøftelser til GF</dc:title>
  <dc:creator>Sofie Gundersen</dc:creator>
  <cp:lastModifiedBy>Lærke Marie Højlund Frøslev</cp:lastModifiedBy>
  <cp:revision>3</cp:revision>
  <dcterms:created xsi:type="dcterms:W3CDTF">2026-08-10T12:35:25Z</dcterms:created>
  <dcterms:modified xsi:type="dcterms:W3CDTF">2026-09-10T08:18:39Z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0x010100AC085CFC53BC46CEA2EADE194AD9D48200C3C9D707FE292C45BCEC09553B085C99</vt:lpwstr>
  </property>
  <property fmtid="{D5CDD505-2E9C-101B-9397-08002B2CF9AE}" pid="3" name="CCMIsSharedOnOneDrive">
    <vt:bool>false</vt:bool>
  </property>
  <property fmtid="{D5CDD505-2E9C-101B-9397-08002B2CF9AE}" pid="4" name="CCMOneDriveID">
    <vt:lpwstr/>
  </property>
  <property fmtid="{D5CDD505-2E9C-101B-9397-08002B2CF9AE}" pid="5" name="CCMOneDriveOwnerID">
    <vt:lpwstr/>
  </property>
  <property fmtid="{D5CDD505-2E9C-101B-9397-08002B2CF9AE}" pid="6" name="CCMOneDriveItemID">
    <vt:lpwstr/>
  </property>
  <property fmtid="{D5CDD505-2E9C-101B-9397-08002B2CF9AE}" pid="7" name="DocType">
    <vt:lpwstr/>
  </property>
  <property fmtid="{D5CDD505-2E9C-101B-9397-08002B2CF9AE}" pid="8" name="TemplateUrl">
    <vt:lpwstr/>
  </property>
  <property fmtid="{D5CDD505-2E9C-101B-9397-08002B2CF9AE}" pid="9" name="CCMIsChildDocumentSet">
    <vt:bool>false</vt:bool>
  </property>
  <property fmtid="{D5CDD505-2E9C-101B-9397-08002B2CF9AE}" pid="10" name="CCMSystem">
    <vt:lpwstr> </vt:lpwstr>
  </property>
  <property fmtid="{D5CDD505-2E9C-101B-9397-08002B2CF9AE}" pid="11" name="CCMCommunication">
    <vt:lpwstr/>
  </property>
  <property fmtid="{D5CDD505-2E9C-101B-9397-08002B2CF9AE}" pid="12" name="_AdHocReviewCycleID">
    <vt:i4>170962541</vt:i4>
  </property>
  <property fmtid="{D5CDD505-2E9C-101B-9397-08002B2CF9AE}" pid="13" name="_NewReviewCycle">
    <vt:lpwstr/>
  </property>
  <property fmtid="{D5CDD505-2E9C-101B-9397-08002B2CF9AE}" pid="14" name="_EmailSubject">
    <vt:lpwstr>Kongresmaterialer til lokale generalforsamlinger 2026</vt:lpwstr>
  </property>
  <property fmtid="{D5CDD505-2E9C-101B-9397-08002B2CF9AE}" pid="15" name="_AuthorEmail">
    <vt:lpwstr>bco@bupl.dk</vt:lpwstr>
  </property>
  <property fmtid="{D5CDD505-2E9C-101B-9397-08002B2CF9AE}" pid="16" name="_AuthorEmailDisplayName">
    <vt:lpwstr>Birgitte Conradsen</vt:lpwstr>
  </property>
</Properties>
</file>