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2" r:id="rId5"/>
    <p:sldId id="263" r:id="rId6"/>
    <p:sldId id="266" r:id="rId7"/>
    <p:sldId id="274" r:id="rId8"/>
    <p:sldId id="269" r:id="rId9"/>
    <p:sldId id="275" r:id="rId10"/>
    <p:sldId id="270" r:id="rId11"/>
    <p:sldId id="271" r:id="rId12"/>
    <p:sldId id="267" r:id="rId13"/>
    <p:sldId id="272" r:id="rId14"/>
    <p:sldId id="448" r:id="rId15"/>
    <p:sldId id="449" r:id="rId16"/>
    <p:sldId id="276" r:id="rId17"/>
  </p:sldIdLst>
  <p:sldSz cx="12192000" cy="6858000"/>
  <p:notesSz cx="6858000" cy="9144000"/>
  <p:custDataLst>
    <p:tags r:id="rId19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9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31714-FABF-4CC8-AA88-2639D4A5D1B1}" type="datetimeFigureOut">
              <a:rPr lang="da-DK" smtClean="0"/>
              <a:t>03-10-2024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44471-7FA8-4372-BF33-8AB14B1FDF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113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Pt</a:t>
            </a:r>
            <a:r>
              <a:rPr lang="da-DK" dirty="0"/>
              <a:t> er jeg optaget af tre ting i pædagogfaglig ledelse som i min optik har altafgørende betydning for hvordan vi leder vores institutioner , som jeg kommer til at trække med ind i oplægget undervejs</a:t>
            </a:r>
          </a:p>
          <a:p>
            <a:r>
              <a:rPr lang="da-DK" dirty="0"/>
              <a:t>Passion. 	Hvad brænder du for som leder, pædagogikken eller ledelse som disciplin?</a:t>
            </a:r>
          </a:p>
          <a:p>
            <a:r>
              <a:rPr lang="da-DK" dirty="0"/>
              <a:t>	Det har betydning for hvordan du leder din afdeling, er du pædagog med ledelsesopgaver eller leder med pædagogiske opgaver</a:t>
            </a:r>
          </a:p>
          <a:p>
            <a:r>
              <a:rPr lang="da-DK" dirty="0"/>
              <a:t>Faglighed:	Hvordan er dit fokus på faglig kvalitet og optagetheden af hvad vi er her for.</a:t>
            </a:r>
          </a:p>
          <a:p>
            <a:r>
              <a:rPr lang="da-DK" dirty="0"/>
              <a:t>Den røde tråd:	At vi holder fast i og fokus på at der er en rød tråd igennem det vi laver, så det giver mening for børnene/pædagogikken, det </a:t>
            </a:r>
            <a:r>
              <a:rPr lang="da-DK" dirty="0" err="1"/>
              <a:t>ahr</a:t>
            </a:r>
            <a:r>
              <a:rPr lang="da-DK" dirty="0"/>
              <a:t> især en </a:t>
            </a:r>
            <a:r>
              <a:rPr lang="da-DK" dirty="0" err="1"/>
              <a:t>betydnig</a:t>
            </a:r>
            <a:r>
              <a:rPr lang="da-DK" dirty="0"/>
              <a:t> når der kommer nye opgaver.</a:t>
            </a:r>
          </a:p>
          <a:p>
            <a:endParaRPr lang="da-DK" dirty="0"/>
          </a:p>
          <a:p>
            <a:r>
              <a:rPr lang="da-DK" dirty="0"/>
              <a:t>	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23018-F9EE-4ADE-8A9A-6E75D5E911AB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634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a-DK" sz="1200" dirty="0">
                <a:effectLst/>
                <a:latin typeface="Calibri" panose="020F0502020204030204" pitchFamily="34" charset="0"/>
                <a:ea typeface="Quatro Slab" panose="00000500000000000000" pitchFamily="50" charset="0"/>
                <a:cs typeface="Calibri" panose="020F0502020204030204" pitchFamily="34" charset="0"/>
              </a:rPr>
              <a:t>De lokale fagforeninger får udspillet til kommunerne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a-DK" sz="1200" dirty="0">
                <a:effectLst/>
                <a:latin typeface="Calibri" panose="020F0502020204030204" pitchFamily="34" charset="0"/>
                <a:ea typeface="Quatro Slab" panose="00000500000000000000" pitchFamily="50" charset="0"/>
                <a:cs typeface="Calibri" panose="020F0502020204030204" pitchFamily="34" charset="0"/>
              </a:rPr>
              <a:t>LTR får udspillet til kommunerne + </a:t>
            </a:r>
            <a:r>
              <a:rPr lang="da-DK" sz="1200" dirty="0" err="1">
                <a:effectLst/>
                <a:latin typeface="Calibri" panose="020F0502020204030204" pitchFamily="34" charset="0"/>
                <a:ea typeface="Quatro Slab" panose="00000500000000000000" pitchFamily="50" charset="0"/>
                <a:cs typeface="Calibri" panose="020F0502020204030204" pitchFamily="34" charset="0"/>
              </a:rPr>
              <a:t>one</a:t>
            </a:r>
            <a:r>
              <a:rPr lang="da-DK" sz="1200" dirty="0">
                <a:effectLst/>
                <a:latin typeface="Calibri" panose="020F0502020204030204" pitchFamily="34" charset="0"/>
                <a:ea typeface="Quatro Slab" panose="00000500000000000000" pitchFamily="50" charset="0"/>
                <a:cs typeface="Calibri" panose="020F0502020204030204" pitchFamily="34" charset="0"/>
              </a:rPr>
              <a:t>-pager til ledermedlemmer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a-DK" sz="1200" dirty="0">
                <a:effectLst/>
                <a:latin typeface="Calibri" panose="020F0502020204030204" pitchFamily="34" charset="0"/>
                <a:ea typeface="Quatro Slab" panose="00000500000000000000" pitchFamily="50" charset="0"/>
                <a:cs typeface="Calibri" panose="020F0502020204030204" pitchFamily="34" charset="0"/>
              </a:rPr>
              <a:t>De private og selvejende ledere får deres udspil sendt direkte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a-DK" sz="1200" dirty="0">
                <a:effectLst/>
                <a:latin typeface="Calibri" panose="020F0502020204030204" pitchFamily="34" charset="0"/>
                <a:ea typeface="Quatro Slab" panose="00000500000000000000" pitchFamily="50" charset="0"/>
                <a:cs typeface="Calibri" panose="020F0502020204030204" pitchFamily="34" charset="0"/>
              </a:rPr>
              <a:t>Udspillet til de private og selvejende sendes (kun side 2) til de privates paraplyorganisationer (FOBU m.fl.)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da-DK" sz="1200" dirty="0">
                <a:effectLst/>
                <a:latin typeface="Calibri" panose="020F0502020204030204" pitchFamily="34" charset="0"/>
                <a:ea typeface="Quatro Slab" panose="00000500000000000000" pitchFamily="50" charset="0"/>
                <a:cs typeface="Calibri" panose="020F0502020204030204" pitchFamily="34" charset="0"/>
              </a:rPr>
              <a:t>Vi kommunikerer om udspillene til ledermedlemmerne på relevante platforme nationalt og lokalt</a:t>
            </a:r>
            <a:endParaRPr lang="da-DK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9222A4-E7AF-4B00-8F61-5588830DF772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711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dirty="0">
                <a:effectLst/>
                <a:latin typeface="Quatro Slab" panose="00000500000000000000" pitchFamily="50" charset="0"/>
                <a:ea typeface="Calibri" panose="020F0502020204030204" pitchFamily="34" charset="0"/>
                <a:cs typeface="Quatro Slab" panose="00000500000000000000" pitchFamily="50" charset="0"/>
              </a:rPr>
              <a:t>Karriererådgivningen for ledere varetager </a:t>
            </a:r>
            <a:r>
              <a:rPr lang="da-DK" sz="1200" b="1" dirty="0">
                <a:effectLst/>
                <a:latin typeface="Quatro Slab" panose="00000500000000000000" pitchFamily="50" charset="0"/>
                <a:ea typeface="Calibri" panose="020F0502020204030204" pitchFamily="34" charset="0"/>
                <a:cs typeface="Quatro Slab" panose="00000500000000000000" pitchFamily="50" charset="0"/>
              </a:rPr>
              <a:t>landsdækkende </a:t>
            </a:r>
            <a:r>
              <a:rPr lang="da-DK" sz="1200" dirty="0">
                <a:effectLst/>
                <a:latin typeface="Quatro Slab" panose="00000500000000000000" pitchFamily="50" charset="0"/>
                <a:ea typeface="Calibri" panose="020F0502020204030204" pitchFamily="34" charset="0"/>
                <a:cs typeface="Quatro Slab" panose="00000500000000000000" pitchFamily="50" charset="0"/>
              </a:rPr>
              <a:t>rådgivning for </a:t>
            </a:r>
            <a:r>
              <a:rPr lang="da-DK" sz="1200" b="1" dirty="0">
                <a:effectLst/>
                <a:latin typeface="Quatro Slab" panose="00000500000000000000" pitchFamily="50" charset="0"/>
                <a:ea typeface="Calibri" panose="020F0502020204030204" pitchFamily="34" charset="0"/>
                <a:cs typeface="Quatro Slab" panose="00000500000000000000" pitchFamily="50" charset="0"/>
              </a:rPr>
              <a:t>alle</a:t>
            </a:r>
            <a:r>
              <a:rPr lang="da-DK" sz="1200" dirty="0">
                <a:effectLst/>
                <a:latin typeface="Quatro Slab" panose="00000500000000000000" pitchFamily="50" charset="0"/>
                <a:ea typeface="Calibri" panose="020F0502020204030204" pitchFamily="34" charset="0"/>
                <a:cs typeface="Quatro Slab" panose="00000500000000000000" pitchFamily="50" charset="0"/>
              </a:rPr>
              <a:t> ledermedlemmer i BUPL, samt for de pædagoger der vil afklares om ledervejen. </a:t>
            </a:r>
          </a:p>
          <a:p>
            <a:endParaRPr lang="da-DK" sz="1200" dirty="0">
              <a:effectLst/>
              <a:latin typeface="Quatro Slab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dirty="0">
                <a:effectLst/>
                <a:latin typeface="Quatro Slab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Gennem fællesopgaven er der opbygget synlighed om, at BUPL har en målrettet leder-karriererådgivning.</a:t>
            </a:r>
          </a:p>
          <a:p>
            <a:endParaRPr lang="da-DK" sz="1200" dirty="0"/>
          </a:p>
          <a:p>
            <a:endParaRPr lang="da-DK" sz="1200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88485-CEFA-442A-A070-4F48A01B752F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892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>
                <a:latin typeface="Quatro Slab" panose="00000500000000000000" pitchFamily="50" charset="0"/>
              </a:rPr>
              <a:t>Målgrupper: Som medlem kan man få rådgivning lige meget hvor, man er i sit arbejdsliv: hvis man er pædagoger der vil afklares, er ny ledere, eller er opsagt. BUPL viser her, at vi er med til at understøtte ledere i hele deres arbejdslivet.</a:t>
            </a:r>
            <a:endParaRPr lang="da-DK" b="0" dirty="0">
              <a:latin typeface="Quatro Slab" panose="00000500000000000000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0" dirty="0">
              <a:effectLst/>
              <a:latin typeface="Quatro Slab" panose="00000500000000000000" pitchFamily="50" charset="0"/>
              <a:ea typeface="Times New Roman" panose="02020603050405020304" pitchFamily="18" charset="0"/>
              <a:cs typeface="Quatro Slab" panose="00000500000000000000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dirty="0">
                <a:effectLst/>
                <a:latin typeface="Quatro Slab" panose="00000500000000000000" pitchFamily="50" charset="0"/>
                <a:ea typeface="Times New Roman" panose="02020603050405020304" pitchFamily="18" charset="0"/>
                <a:cs typeface="Quatro Slab" panose="00000500000000000000" pitchFamily="50" charset="0"/>
              </a:rPr>
              <a:t>Fælles for rådgivningerne: </a:t>
            </a:r>
          </a:p>
          <a:p>
            <a:r>
              <a:rPr lang="da-DK" b="1" dirty="0">
                <a:latin typeface="Quatro Slab" panose="00000500000000000000" pitchFamily="50" charset="0"/>
              </a:rPr>
              <a:t>Handlekraft</a:t>
            </a:r>
            <a:r>
              <a:rPr lang="da-DK" sz="1200" b="0" dirty="0">
                <a:effectLst/>
                <a:latin typeface="Quatro Slab" panose="00000500000000000000" pitchFamily="50" charset="0"/>
                <a:ea typeface="+mn-ea"/>
                <a:cs typeface="+mn-cs"/>
              </a:rPr>
              <a:t>: </a:t>
            </a:r>
            <a:r>
              <a:rPr lang="da-DK" sz="1200" b="0" dirty="0">
                <a:effectLst/>
                <a:latin typeface="Quatro Slab" panose="00000500000000000000" pitchFamily="50" charset="0"/>
                <a:ea typeface="Times New Roman" panose="02020603050405020304" pitchFamily="18" charset="0"/>
                <a:cs typeface="Quatro Slab" panose="00000500000000000000" pitchFamily="50" charset="0"/>
              </a:rPr>
              <a:t>Ca. 1/3 af alle lederhenvendelser drejer sig om arbejdspres eller ønsket om at stoppe i lederjobbet. Der skabes i rådgivningen et refleksionsrum om lederveje i det pædagogiske felt og lederne oplever, at de får nye perspektiver og handlemuligheder – det giver handlekraft hos vores ledermedlemmer.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dirty="0">
                <a:effectLst/>
                <a:latin typeface="Quatro Slab" panose="00000500000000000000" pitchFamily="50" charset="0"/>
                <a:ea typeface="Times New Roman" panose="02020603050405020304" pitchFamily="18" charset="0"/>
                <a:cs typeface="Quatro Slab" panose="00000500000000000000" pitchFamily="50" charset="0"/>
              </a:rPr>
              <a:t>I rådgivning er der fokus på at </a:t>
            </a:r>
            <a:r>
              <a:rPr lang="da-DK" sz="1200" b="1" dirty="0">
                <a:effectLst/>
                <a:latin typeface="Quatro Slab" panose="00000500000000000000" pitchFamily="50" charset="0"/>
                <a:ea typeface="Times New Roman" panose="02020603050405020304" pitchFamily="18" charset="0"/>
                <a:cs typeface="Quatro Slab" panose="00000500000000000000" pitchFamily="50" charset="0"/>
              </a:rPr>
              <a:t>styrke fagligheden</a:t>
            </a:r>
            <a:r>
              <a:rPr lang="da-DK" sz="1200" b="0" dirty="0">
                <a:effectLst/>
                <a:latin typeface="Quatro Slab" panose="00000500000000000000" pitchFamily="50" charset="0"/>
                <a:ea typeface="Times New Roman" panose="02020603050405020304" pitchFamily="18" charset="0"/>
                <a:cs typeface="Quatro Slab" panose="00000500000000000000" pitchFamily="50" charset="0"/>
              </a:rPr>
              <a:t>, der arbejdes med stærke kompetenceprofiler og rådgives i relevant </a:t>
            </a:r>
            <a:r>
              <a:rPr lang="da-DK" sz="1200" dirty="0">
                <a:latin typeface="Quatro Slab" panose="00000500000000000000" pitchFamily="50" charset="0"/>
              </a:rPr>
              <a:t>efter- og videreuddannelse.</a:t>
            </a:r>
            <a:endParaRPr lang="da-DK" sz="1200" b="0" dirty="0">
              <a:effectLst/>
              <a:latin typeface="Quatro Slab" panose="00000500000000000000" pitchFamily="50" charset="0"/>
              <a:ea typeface="Times New Roman" panose="02020603050405020304" pitchFamily="18" charset="0"/>
              <a:cs typeface="Quatro Slab" panose="00000500000000000000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dirty="0">
                <a:effectLst/>
                <a:latin typeface="Quatro Slab" panose="00000500000000000000" pitchFamily="50" charset="0"/>
                <a:ea typeface="Quatro Slab" panose="00000500000000000000" pitchFamily="50" charset="0"/>
              </a:rPr>
              <a:t>Hvis lederne ønsker at stoppe i ledelse foldes udviklingsveje og jobmuligheder ud indenfor den pædagogiske profession fx som pædagog – det giver </a:t>
            </a:r>
            <a:r>
              <a:rPr lang="da-DK" sz="1200" b="1" dirty="0">
                <a:effectLst/>
                <a:latin typeface="Quatro Slab" panose="00000500000000000000" pitchFamily="50" charset="0"/>
                <a:ea typeface="Quatro Slab" panose="00000500000000000000" pitchFamily="50" charset="0"/>
              </a:rPr>
              <a:t>fastholdelse</a:t>
            </a:r>
            <a:r>
              <a:rPr lang="da-DK" sz="1200" b="0" dirty="0">
                <a:effectLst/>
                <a:latin typeface="Quatro Slab" panose="00000500000000000000" pitchFamily="50" charset="0"/>
                <a:ea typeface="Quatro Slab" panose="00000500000000000000" pitchFamily="50" charset="0"/>
              </a:rPr>
              <a:t> af medlemmer.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800" b="0" dirty="0">
              <a:effectLst/>
              <a:latin typeface="Quatro Slab" panose="00000500000000000000" pitchFamily="50" charset="0"/>
              <a:ea typeface="Quatro Slab" panose="00000500000000000000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="0" dirty="0">
                <a:effectLst/>
                <a:latin typeface="Quatro Slab" panose="00000500000000000000" pitchFamily="50" charset="0"/>
                <a:ea typeface="Quatro Slab" panose="00000500000000000000" pitchFamily="50" charset="0"/>
              </a:rPr>
              <a:t>Der er i alt gennemført 802 individuelle samtaler (fra marts 2019-maj 22). 73 pædagoger der ønsker rådgivning ind i ledelse. 61 nye ledere. 63 efter-videreuddannelse. Der har været kontakt til 208 opsagte ledere.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800" b="0" dirty="0">
              <a:effectLst/>
              <a:latin typeface="Quatro Slab" panose="00000500000000000000" pitchFamily="50" charset="0"/>
              <a:ea typeface="Quatro Slab" panose="00000500000000000000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800" b="0" dirty="0">
              <a:effectLst/>
              <a:latin typeface="Quatro Slab" panose="00000500000000000000" pitchFamily="50" charset="0"/>
              <a:ea typeface="Quatro Slab" panose="00000500000000000000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dirty="0">
                <a:effectLst/>
                <a:latin typeface="Quatro Slab" panose="00000500000000000000" pitchFamily="50" charset="0"/>
                <a:ea typeface="Quatro Slab" panose="00000500000000000000" pitchFamily="50" charset="0"/>
              </a:rPr>
              <a:t>Folde et par af dem ud i det følgende.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88485-CEFA-442A-A070-4F48A01B752F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04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9B0514-2E93-4602-8DB7-88D9ACE444D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257626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CFE90002-FDFB-4C78-A639-79F36F47D9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>
          <a:xfrm>
            <a:off x="7230317" y="0"/>
            <a:ext cx="5078337" cy="23667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621A23-BAEF-4F70-A5FD-888C3DB033A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439997" y="719998"/>
            <a:ext cx="7276301" cy="924449"/>
          </a:xfrm>
        </p:spPr>
        <p:txBody>
          <a:bodyPr/>
          <a:lstStyle>
            <a:lvl1pPr>
              <a:defRPr sz="2800" b="1">
                <a:solidFill>
                  <a:srgbClr val="802346"/>
                </a:solidFill>
              </a:defRPr>
            </a:lvl1pPr>
          </a:lstStyle>
          <a:p>
            <a:pPr lvl="0"/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0C2D433-3F47-42F8-B26C-62BE6B82711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39997" y="1799996"/>
            <a:ext cx="9144000" cy="36723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spcAft>
                <a:spcPct val="0"/>
              </a:spcAft>
              <a:buNone/>
              <a:defRPr lang="da-DK" sz="2400" b="0" i="0" u="none" strike="noStrike" cap="none" spc="0" baseline="0">
                <a:solidFill>
                  <a:srgbClr val="101820"/>
                </a:solidFill>
                <a:uFillTx/>
                <a:latin typeface="Quatro Slab"/>
              </a:defRPr>
            </a:lvl1pPr>
          </a:lstStyle>
          <a:p>
            <a:pPr lvl="0"/>
            <a:r>
              <a:rPr lang="da-DK"/>
              <a:t>Klik for at redigere undertiteltypografien i masteren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FF1B0A6-DFBF-416F-81BF-16E54875C5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>
            <a:fillRect/>
          </a:stretch>
        </p:blipFill>
        <p:spPr>
          <a:xfrm>
            <a:off x="0" y="3429000"/>
            <a:ext cx="367885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8379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6EDA82F0-9917-4286-9ABF-7FEF61F4C2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39997" y="719998"/>
            <a:ext cx="7479892" cy="725338"/>
          </a:xfrm>
        </p:spPr>
        <p:txBody>
          <a:bodyPr/>
          <a:lstStyle>
            <a:lvl1pPr>
              <a:defRPr sz="2800" b="1">
                <a:solidFill>
                  <a:srgbClr val="802346"/>
                </a:solidFill>
              </a:defRPr>
            </a:lvl1pPr>
          </a:lstStyle>
          <a:p>
            <a:pPr lvl="0"/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6C79F620-AF1D-4BC2-98AA-795C523FAF5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439997" y="1799996"/>
            <a:ext cx="9385319" cy="364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179999" marR="0" lvl="0" indent="-179999" fontAlgn="auto">
              <a:lnSpc>
                <a:spcPct val="100000"/>
              </a:lnSpc>
              <a:spcAft>
                <a:spcPct val="0"/>
              </a:spcAft>
              <a:buSzTx/>
              <a:buFont typeface="Arial" panose="020B0604020202020204" pitchFamily="34" charset="0"/>
              <a:defRPr lang="da-DK" sz="2400" b="0" i="0" u="none" strike="noStrike" cap="none" spc="0" baseline="0">
                <a:solidFill>
                  <a:srgbClr val="101820"/>
                </a:solidFill>
                <a:uFillTx/>
                <a:latin typeface="Quatro Slab"/>
              </a:defRPr>
            </a:lvl1pPr>
            <a:lvl2pPr marL="359999" marR="0" lvl="1" indent="-179999" fontAlgn="auto">
              <a:lnSpc>
                <a:spcPct val="100000"/>
              </a:lnSpc>
              <a:spcAft>
                <a:spcPct val="0"/>
              </a:spcAft>
              <a:buSzTx/>
              <a:buFont typeface="Arial" panose="020B0604020202020204" pitchFamily="34" charset="0"/>
              <a:defRPr lang="da-DK" sz="2200" b="0" i="0" u="none" strike="noStrike" cap="none" spc="0" baseline="0">
                <a:solidFill>
                  <a:srgbClr val="101820"/>
                </a:solidFill>
                <a:uFillTx/>
                <a:latin typeface="Quatro Slab"/>
              </a:defRPr>
            </a:lvl2pPr>
            <a:lvl3pPr marL="539998" marR="0" lvl="2" indent="-179999" fontAlgn="auto">
              <a:lnSpc>
                <a:spcPct val="100000"/>
              </a:lnSpc>
              <a:spcAft>
                <a:spcPct val="0"/>
              </a:spcAft>
              <a:buSzTx/>
              <a:buFont typeface="Arial" panose="020B0604020202020204" pitchFamily="34" charset="0"/>
              <a:defRPr lang="da-DK" b="0" i="0" u="none" strike="noStrike" cap="none" spc="0" baseline="0">
                <a:solidFill>
                  <a:srgbClr val="101820"/>
                </a:solidFill>
                <a:uFillTx/>
                <a:latin typeface="Quatro Slab"/>
              </a:defRPr>
            </a:lvl3pPr>
            <a:lvl4pPr marL="719998" marR="0" lvl="3" indent="-179999" fontAlgn="auto">
              <a:lnSpc>
                <a:spcPct val="100000"/>
              </a:lnSpc>
              <a:spcAft>
                <a:spcPct val="0"/>
              </a:spcAft>
              <a:buSzTx/>
              <a:buFont typeface="Arial" panose="020B0604020202020204" pitchFamily="34" charset="0"/>
              <a:defRPr lang="da-DK" b="0" i="0" u="none" strike="noStrike" cap="none" spc="0" baseline="0">
                <a:solidFill>
                  <a:srgbClr val="101820"/>
                </a:solidFill>
                <a:uFillTx/>
                <a:latin typeface="Quatro Slab"/>
              </a:defRPr>
            </a:lvl4pPr>
            <a:lvl5pPr marL="899998" marR="0" lvl="4" indent="-179999" fontAlgn="auto">
              <a:lnSpc>
                <a:spcPct val="100000"/>
              </a:lnSpc>
              <a:spcAft>
                <a:spcPct val="0"/>
              </a:spcAft>
              <a:buSzTx/>
              <a:buFont typeface="Arial" panose="020B0604020202020204" pitchFamily="34" charset="0"/>
              <a:defRPr lang="da-DK" b="0" i="0" u="none" strike="noStrike" cap="none" spc="0" baseline="0">
                <a:solidFill>
                  <a:srgbClr val="101820"/>
                </a:solidFill>
                <a:uFillTx/>
                <a:latin typeface="Quatro Slab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559E578-5B8F-4DCD-B98D-CA6A7E824D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6380720" y="4491285"/>
            <a:ext cx="5078337" cy="236671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6307C22C-9A66-475D-B700-CE768A0739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>
          <a:xfrm>
            <a:off x="2568068" y="0"/>
            <a:ext cx="4300557" cy="200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0797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9C0FD03-FECF-4E82-B515-CCDEA5F228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39997" y="719998"/>
            <a:ext cx="7479892" cy="740087"/>
          </a:xfrm>
        </p:spPr>
        <p:txBody>
          <a:bodyPr/>
          <a:lstStyle>
            <a:lvl1pPr>
              <a:defRPr sz="2800" b="1">
                <a:solidFill>
                  <a:srgbClr val="802346"/>
                </a:solidFill>
              </a:defRPr>
            </a:lvl1pPr>
          </a:lstStyle>
          <a:p>
            <a:pPr lvl="0"/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B0895475-2F6E-44DE-B76A-9642A9D8E9C9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1439997" y="1825627"/>
            <a:ext cx="4385608" cy="39557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179999" marR="0" lvl="0" indent="-179999" fontAlgn="auto">
              <a:spcAft>
                <a:spcPct val="0"/>
              </a:spcAft>
              <a:buSzTx/>
              <a:buFont typeface="Arial" panose="020B0604020202020204" pitchFamily="34" charset="0"/>
              <a:defRPr lang="da-DK" sz="2200" b="0" i="0" u="none" strike="noStrike" cap="none" spc="0" baseline="0">
                <a:solidFill>
                  <a:srgbClr val="101820"/>
                </a:solidFill>
                <a:uFillTx/>
                <a:latin typeface="Quatro Slab"/>
              </a:defRPr>
            </a:lvl1pPr>
            <a:lvl2pPr marL="179999" marR="0" lvl="1" indent="-179999" fontAlgn="auto">
              <a:spcAft>
                <a:spcPct val="0"/>
              </a:spcAft>
              <a:buSzTx/>
              <a:buFont typeface="Arial" panose="020B0604020202020204" pitchFamily="34" charset="0"/>
              <a:defRPr lang="da-DK" sz="2200" b="0" i="0" u="none" strike="noStrike" cap="none" spc="0" baseline="0">
                <a:solidFill>
                  <a:srgbClr val="101820"/>
                </a:solidFill>
                <a:uFillTx/>
                <a:latin typeface="Quatro Slab"/>
              </a:defRPr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6" name="Pladsholder til indhold 3">
            <a:extLst>
              <a:ext uri="{FF2B5EF4-FFF2-40B4-BE49-F238E27FC236}">
                <a16:creationId xmlns:a16="http://schemas.microsoft.com/office/drawing/2014/main" id="{C6C12EEC-CA32-49C4-94E1-E709632B645E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6172200" y="1825627"/>
            <a:ext cx="4385608" cy="39557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179999" marR="0" lvl="0" indent="-179999" fontAlgn="auto">
              <a:spcAft>
                <a:spcPct val="0"/>
              </a:spcAft>
              <a:buSzTx/>
              <a:buFont typeface="Arial" panose="020B0604020202020204" pitchFamily="34" charset="0"/>
              <a:defRPr lang="da-DK" sz="2200" b="0" i="0" u="none" strike="noStrike" cap="none" spc="0" baseline="0">
                <a:solidFill>
                  <a:srgbClr val="101820"/>
                </a:solidFill>
                <a:uFillTx/>
                <a:latin typeface="Quatro Slab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DCF84B8-B007-48C4-818A-3FACFB150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>
            <a:fillRect/>
          </a:stretch>
        </p:blipFill>
        <p:spPr>
          <a:xfrm>
            <a:off x="8708066" y="3610686"/>
            <a:ext cx="3483934" cy="3247314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CC296BE4-E798-4725-B33C-337DC0ABA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93"/>
          <a:stretch>
            <a:fillRect/>
          </a:stretch>
        </p:blipFill>
        <p:spPr>
          <a:xfrm>
            <a:off x="8120459" y="-1"/>
            <a:ext cx="3064992" cy="143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4378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B2A60D87-7673-4056-9336-B89C0E2515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39997" y="719998"/>
            <a:ext cx="7479892" cy="740087"/>
          </a:xfrm>
        </p:spPr>
        <p:txBody>
          <a:bodyPr/>
          <a:lstStyle>
            <a:lvl1pPr>
              <a:defRPr sz="2800" b="1">
                <a:solidFill>
                  <a:srgbClr val="802346"/>
                </a:solidFill>
              </a:defRPr>
            </a:lvl1pPr>
          </a:lstStyle>
          <a:p>
            <a:pPr lvl="0"/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925AA983-5C8A-49E5-B57A-072EFA42A2FD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1439997" y="2861185"/>
            <a:ext cx="4385608" cy="29201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179999" marR="0" lvl="0" indent="-179999" fontAlgn="auto">
              <a:spcAft>
                <a:spcPct val="0"/>
              </a:spcAft>
              <a:buSzTx/>
              <a:buFont typeface="Arial" panose="020B0604020202020204" pitchFamily="34" charset="0"/>
              <a:defRPr lang="da-DK" sz="1800" b="0" i="0" u="none" strike="noStrike" cap="none" spc="0" baseline="0">
                <a:solidFill>
                  <a:srgbClr val="101820"/>
                </a:solidFill>
                <a:uFillTx/>
                <a:latin typeface="Quatro Slab"/>
              </a:defRPr>
            </a:lvl1pPr>
            <a:lvl2pPr marL="179999" marR="0" lvl="1" indent="-179999" fontAlgn="auto">
              <a:spcAft>
                <a:spcPct val="0"/>
              </a:spcAft>
              <a:buSzTx/>
              <a:buFont typeface="Arial" panose="020B0604020202020204" pitchFamily="34" charset="0"/>
              <a:defRPr lang="da-DK" sz="1800" b="0" i="0" u="none" strike="noStrike" cap="none" spc="0" baseline="0">
                <a:solidFill>
                  <a:srgbClr val="101820"/>
                </a:solidFill>
                <a:uFillTx/>
                <a:latin typeface="Quatro Slab"/>
              </a:defRPr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6" name="Pladsholder til indhold 3">
            <a:extLst>
              <a:ext uri="{FF2B5EF4-FFF2-40B4-BE49-F238E27FC236}">
                <a16:creationId xmlns:a16="http://schemas.microsoft.com/office/drawing/2014/main" id="{0769248E-DFBD-4E59-AF6B-929052B728BB}"/>
              </a:ext>
            </a:extLst>
          </p:cNvPr>
          <p:cNvSpPr txBox="1">
            <a:spLocks noGrp="1"/>
          </p:cNvSpPr>
          <p:nvPr>
            <p:ph sz="quarter" idx="1"/>
          </p:nvPr>
        </p:nvSpPr>
        <p:spPr>
          <a:xfrm>
            <a:off x="6304934" y="2861185"/>
            <a:ext cx="4385608" cy="29201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179999" marR="0" lvl="0" indent="-179999" fontAlgn="auto">
              <a:spcAft>
                <a:spcPct val="0"/>
              </a:spcAft>
              <a:buSzTx/>
              <a:buFont typeface="Arial" panose="020B0604020202020204" pitchFamily="34" charset="0"/>
              <a:defRPr lang="da-DK" sz="1800" b="0" i="0" u="none" strike="noStrike" cap="none" spc="0" baseline="0">
                <a:solidFill>
                  <a:srgbClr val="101820"/>
                </a:solidFill>
                <a:uFillTx/>
                <a:latin typeface="Quatro Slab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Pladsholder til tekst 5">
            <a:extLst>
              <a:ext uri="{FF2B5EF4-FFF2-40B4-BE49-F238E27FC236}">
                <a16:creationId xmlns:a16="http://schemas.microsoft.com/office/drawing/2014/main" id="{A8AEB1B1-E95E-4F2A-B427-C9C056AFB5E2}"/>
              </a:ext>
            </a:extLst>
          </p:cNvPr>
          <p:cNvSpPr txBox="1">
            <a:spLocks noGrp="1"/>
          </p:cNvSpPr>
          <p:nvPr>
            <p:ph type="body" sz="quarter" idx="2"/>
          </p:nvPr>
        </p:nvSpPr>
        <p:spPr>
          <a:xfrm>
            <a:off x="1439859" y="2101903"/>
            <a:ext cx="4385617" cy="553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>
            <a:lvl1pPr marL="0" marR="0" lvl="0" indent="0" fontAlgn="auto">
              <a:spcAft>
                <a:spcPct val="0"/>
              </a:spcAft>
              <a:buNone/>
              <a:defRPr lang="da-DK" sz="2000" b="1" i="0" u="none" strike="noStrike" cap="none" spc="0" baseline="0">
                <a:solidFill>
                  <a:srgbClr val="101820"/>
                </a:solidFill>
                <a:uFillTx/>
                <a:latin typeface="Quatro Slab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tekst 9">
            <a:extLst>
              <a:ext uri="{FF2B5EF4-FFF2-40B4-BE49-F238E27FC236}">
                <a16:creationId xmlns:a16="http://schemas.microsoft.com/office/drawing/2014/main" id="{FB110B36-5046-4E31-B4ED-AA9D40CC6FF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304934" y="2101848"/>
            <a:ext cx="4385608" cy="553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>
            <a:lvl1pPr marL="0" marR="0" lvl="0" indent="0" fontAlgn="auto">
              <a:spcAft>
                <a:spcPct val="0"/>
              </a:spcAft>
              <a:buNone/>
              <a:defRPr lang="da-DK" sz="2000" b="1" i="0" u="none" strike="noStrike" cap="none" spc="0" baseline="0">
                <a:solidFill>
                  <a:srgbClr val="101820"/>
                </a:solidFill>
                <a:uFillTx/>
                <a:latin typeface="Quatro Slab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B2D1539E-CDBF-4105-B3AF-1F61082037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9717"/>
          <a:stretch>
            <a:fillRect/>
          </a:stretch>
        </p:blipFill>
        <p:spPr>
          <a:xfrm>
            <a:off x="0" y="-1"/>
            <a:ext cx="1557670" cy="1460085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2C629D6F-AA39-429C-B1B4-21D68BCF92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51" b="50000"/>
          <a:stretch>
            <a:fillRect/>
          </a:stretch>
        </p:blipFill>
        <p:spPr>
          <a:xfrm>
            <a:off x="8545572" y="3429000"/>
            <a:ext cx="372663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4178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D454B44C-63BE-4CF0-9748-EF1E288681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39998" y="719998"/>
            <a:ext cx="2685436" cy="1651062"/>
          </a:xfrm>
        </p:spPr>
        <p:txBody>
          <a:bodyPr/>
          <a:lstStyle>
            <a:lvl1pPr>
              <a:defRPr sz="2800" b="1">
                <a:solidFill>
                  <a:srgbClr val="802346"/>
                </a:solidFill>
              </a:defRPr>
            </a:lvl1pPr>
          </a:lstStyle>
          <a:p>
            <a:pPr lvl="0"/>
            <a:r>
              <a:rPr lang="da-DK"/>
              <a:t>Klik for at redigere titeltypografien i masteren</a:t>
            </a:r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019F8CEA-84F1-449C-8E07-943CD7B302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63386" y="135206"/>
            <a:ext cx="6339491" cy="6369035"/>
          </a:xfrm>
          <a:prstGeom prst="ellipse">
            <a:avLst/>
          </a:prstGeom>
        </p:spPr>
        <p:txBody>
          <a:bodyPr/>
          <a:lstStyle/>
          <a:p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C17E8D09-DE71-415B-9A1E-4F2503849F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>
            <a:fillRect/>
          </a:stretch>
        </p:blipFill>
        <p:spPr>
          <a:xfrm>
            <a:off x="0" y="4565957"/>
            <a:ext cx="2459056" cy="2292044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0C149331-26C8-4327-933C-BDA0E8CEA8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197" y="22077"/>
            <a:ext cx="7075868" cy="659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6051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2">
            <a:extLst>
              <a:ext uri="{FF2B5EF4-FFF2-40B4-BE49-F238E27FC236}">
                <a16:creationId xmlns:a16="http://schemas.microsoft.com/office/drawing/2014/main" id="{133A7CDF-0D4E-4508-AC1D-0662430A66DF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911214" y="-7379"/>
            <a:ext cx="7277462" cy="68786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ct val="0"/>
              </a:spcAft>
              <a:buNone/>
              <a:defRPr lang="da-DK" b="0" i="0" u="none" strike="noStrike" cap="none" spc="0" baseline="0">
                <a:solidFill>
                  <a:srgbClr val="101820"/>
                </a:solidFill>
                <a:uFillTx/>
                <a:latin typeface="Quatro Slab"/>
              </a:defRPr>
            </a:lvl1pPr>
          </a:lstStyle>
          <a:p>
            <a:pPr lvl="0"/>
            <a:r>
              <a:rPr lang="da-DK"/>
              <a:t>Klik på ikonet for at tilføje et billede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D454B44C-63BE-4CF0-9748-EF1E288681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39997" y="719998"/>
            <a:ext cx="3633441" cy="1241535"/>
          </a:xfrm>
        </p:spPr>
        <p:txBody>
          <a:bodyPr/>
          <a:lstStyle>
            <a:lvl1pPr>
              <a:defRPr sz="2800" b="1">
                <a:solidFill>
                  <a:srgbClr val="802346"/>
                </a:solidFill>
              </a:defRPr>
            </a:lvl1pPr>
          </a:lstStyle>
          <a:p>
            <a:pPr lvl="0"/>
            <a:r>
              <a:rPr lang="da-DK"/>
              <a:t>Klik for at redigere titeltypografien i masteren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D57BE70B-E829-4823-AFFD-993F43753689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1439997" y="2238341"/>
            <a:ext cx="3633441" cy="443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>
            <a:lvl1pPr marL="0" marR="0" lvl="0" indent="0" fontAlgn="auto">
              <a:spcAft>
                <a:spcPct val="0"/>
              </a:spcAft>
              <a:buNone/>
              <a:defRPr lang="da-DK" sz="1600" b="0" i="0" u="none" strike="noStrike" cap="none" spc="0" baseline="0">
                <a:solidFill>
                  <a:srgbClr val="101820"/>
                </a:solidFill>
                <a:uFillTx/>
                <a:latin typeface="Quatro Slab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4F785A6-4B18-4916-8734-495F35676D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1647664" y="4491285"/>
            <a:ext cx="5078337" cy="236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0621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itel 1">
            <a:extLst>
              <a:ext uri="{FF2B5EF4-FFF2-40B4-BE49-F238E27FC236}">
                <a16:creationId xmlns:a16="http://schemas.microsoft.com/office/drawing/2014/main" id="{43CAF246-58E0-44C9-BD7B-568C968062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78929" y="1590703"/>
            <a:ext cx="7479892" cy="34915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da-DK"/>
              <a:t>Klik for at redigere titeltypografien i masteren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41016E00-10A8-402D-8721-0A871719C32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675" y="5842388"/>
            <a:ext cx="2006197" cy="6634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transition/>
  <p:txStyles>
    <p:titleStyle>
      <a:lvl1pPr marL="0" marR="0" lvl="0" indent="0" algn="l" defTabSz="914400" rtl="0" eaLnBrk="1" fontAlgn="auto" hangingPunct="1">
        <a:lnSpc>
          <a:spcPct val="90000"/>
        </a:lnSpc>
        <a:spcBef>
          <a:spcPct val="0"/>
        </a:spcBef>
        <a:spcAft>
          <a:spcPct val="0"/>
        </a:spcAft>
        <a:buNone/>
        <a:defRPr lang="da-DK" sz="4800" b="0" i="0" u="none" strike="noStrike" kern="1200" cap="none" spc="0" baseline="0">
          <a:solidFill>
            <a:srgbClr val="FFFFFF"/>
          </a:solidFill>
          <a:uFillTx/>
          <a:latin typeface="Quatro Slab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FC5E33B-85D1-4256-9B81-BC01918B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131" y="2396398"/>
            <a:ext cx="2685436" cy="1651062"/>
          </a:xfrm>
        </p:spPr>
        <p:txBody>
          <a:bodyPr>
            <a:normAutofit/>
          </a:bodyPr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Lederårsmøde</a:t>
            </a:r>
            <a:br>
              <a:rPr lang="da-DK" dirty="0">
                <a:solidFill>
                  <a:schemeClr val="tx1"/>
                </a:solidFill>
              </a:rPr>
            </a:br>
            <a:r>
              <a:rPr lang="da-DK" dirty="0">
                <a:solidFill>
                  <a:schemeClr val="tx1"/>
                </a:solidFill>
              </a:rPr>
              <a:t>BUPL Fyn</a:t>
            </a:r>
            <a:br>
              <a:rPr lang="da-DK" dirty="0">
                <a:solidFill>
                  <a:schemeClr val="tx1"/>
                </a:solidFill>
              </a:rPr>
            </a:br>
            <a:r>
              <a:rPr lang="da-DK" sz="2400" b="0" dirty="0">
                <a:solidFill>
                  <a:schemeClr val="tx1"/>
                </a:solidFill>
              </a:rPr>
              <a:t> 27. september 2024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0063BEF3-7D97-E333-B734-C26BE16C01AB}"/>
              </a:ext>
            </a:extLst>
          </p:cNvPr>
          <p:cNvSpPr txBox="1"/>
          <p:nvPr/>
        </p:nvSpPr>
        <p:spPr>
          <a:xfrm>
            <a:off x="599607" y="914399"/>
            <a:ext cx="304300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200" b="0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Quatro Slab"/>
                <a:cs typeface="Arial"/>
              </a:rPr>
              <a:t>Oplæg ved Kristine Schroll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200" b="0" i="0" u="none" strike="noStrike" kern="1200" cap="none" spc="0" normalizeH="0" baseline="0" noProof="0" dirty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Quatro Slab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Quatro Slab"/>
                <a:cs typeface="Arial"/>
              </a:rPr>
              <a:t>Formand for Lederforeningen i BUPL</a:t>
            </a:r>
          </a:p>
        </p:txBody>
      </p:sp>
    </p:spTree>
    <p:extLst>
      <p:ext uri="{BB962C8B-B14F-4D97-AF65-F5344CB8AC3E}">
        <p14:creationId xmlns:p14="http://schemas.microsoft.com/office/powerpoint/2010/main" val="80934873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7E2A6-E9CB-E677-75CE-8153ACA51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161" y="986787"/>
            <a:ext cx="7276301" cy="924449"/>
          </a:xfrm>
        </p:spPr>
        <p:txBody>
          <a:bodyPr/>
          <a:lstStyle/>
          <a:p>
            <a:r>
              <a:rPr lang="da-DK" dirty="0"/>
              <a:t>LTR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342BFC2-F80F-DA9F-6A81-BABB2FB60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309" y="1269381"/>
            <a:ext cx="9144000" cy="3672349"/>
          </a:xfrm>
        </p:spPr>
        <p:txBody>
          <a:bodyPr/>
          <a:lstStyle/>
          <a:p>
            <a:pPr marR="0" algn="l" rtl="0"/>
            <a:endParaRPr lang="da-DK" sz="18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marL="342900" marR="0" indent="-342900" algn="l" rtl="0">
              <a:buClr>
                <a:srgbClr val="212121"/>
              </a:buClr>
              <a:buFont typeface="Arial" panose="020B0604020202020204" pitchFamily="34" charset="0"/>
              <a:buChar char="•"/>
            </a:pPr>
            <a:r>
              <a:rPr lang="da-DK" sz="2600" b="0" i="0" u="none" strike="noStrike" baseline="0" dirty="0">
                <a:solidFill>
                  <a:srgbClr val="212121"/>
                </a:solidFill>
                <a:latin typeface="+mn-lt"/>
              </a:rPr>
              <a:t>Vigtige for at nå målene i arbejdsprogrammet - både om psykisk arbejdsmiljø, lederløn og betingelser for pædagogfaglig ledelse</a:t>
            </a:r>
          </a:p>
          <a:p>
            <a:pPr marL="342900" marR="0" indent="-342900" algn="l" rtl="0">
              <a:buClr>
                <a:srgbClr val="212121"/>
              </a:buClr>
              <a:buFont typeface="Arial" panose="020B0604020202020204" pitchFamily="34" charset="0"/>
              <a:buChar char="•"/>
            </a:pPr>
            <a:r>
              <a:rPr lang="da-DK" sz="2600" b="0" i="0" u="none" strike="noStrike" baseline="0" dirty="0">
                <a:solidFill>
                  <a:srgbClr val="212121"/>
                </a:solidFill>
                <a:latin typeface="+mn-lt"/>
              </a:rPr>
              <a:t>Afgørende for at vi kan hjælpe og støtte vores ledermedlemmer bedst muligt</a:t>
            </a:r>
          </a:p>
          <a:p>
            <a:pPr marL="342900" marR="0" indent="-342900" algn="l" rtl="0">
              <a:buClr>
                <a:srgbClr val="212121"/>
              </a:buClr>
              <a:buFont typeface="Arial" panose="020B0604020202020204" pitchFamily="34" charset="0"/>
              <a:buChar char="•"/>
            </a:pPr>
            <a:r>
              <a:rPr lang="da-DK" sz="2600" b="0" i="0" u="none" strike="noStrike" baseline="0" dirty="0">
                <a:solidFill>
                  <a:srgbClr val="212121"/>
                </a:solidFill>
                <a:latin typeface="+mn-lt"/>
              </a:rPr>
              <a:t>Vigtige fordi man som tillidsvalgt udgør rygraden i vores fagforeningsarbejde </a:t>
            </a:r>
            <a:endParaRPr lang="da-DK" sz="26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marL="342900" indent="-342900" rtl="0">
              <a:buClr>
                <a:srgbClr val="212121"/>
              </a:buClr>
              <a:buFont typeface="Arial" panose="020B0604020202020204" pitchFamily="34" charset="0"/>
              <a:buChar char="•"/>
            </a:pPr>
            <a:r>
              <a:rPr lang="da-DK" sz="2600">
                <a:solidFill>
                  <a:srgbClr val="212121"/>
                </a:solidFill>
                <a:latin typeface="+mn-lt"/>
              </a:rPr>
              <a:t>LT</a:t>
            </a:r>
            <a:r>
              <a:rPr lang="da-DK" sz="2600" dirty="0">
                <a:solidFill>
                  <a:srgbClr val="212121"/>
                </a:solidFill>
                <a:latin typeface="+mn-lt"/>
              </a:rPr>
              <a:t>R</a:t>
            </a:r>
            <a:r>
              <a:rPr lang="da-DK" sz="2600" b="0" i="0" u="none" strike="noStrike" baseline="0">
                <a:solidFill>
                  <a:srgbClr val="212121"/>
                </a:solidFill>
                <a:latin typeface="+mn-lt"/>
              </a:rPr>
              <a:t> </a:t>
            </a:r>
            <a:r>
              <a:rPr lang="da-DK" sz="2600" b="0" i="0" u="none" strike="noStrike" baseline="0" dirty="0">
                <a:solidFill>
                  <a:srgbClr val="212121"/>
                </a:solidFill>
                <a:latin typeface="+mn-lt"/>
              </a:rPr>
              <a:t>har potentialet til at være allertættest på ledermedlemmerne </a:t>
            </a:r>
            <a:endParaRPr lang="da-DK" sz="26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rtl="0">
              <a:buClr>
                <a:srgbClr val="212121"/>
              </a:buClr>
            </a:pPr>
            <a:endParaRPr lang="da-DK" sz="2600" b="0" i="0" u="none" strike="noStrike" baseline="0" dirty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pPr marR="0" algn="l" rtl="0"/>
            <a:endParaRPr lang="da-DK" sz="1800" b="0" i="0" u="none" strike="noStrike" baseline="0" dirty="0">
              <a:latin typeface="Aptos" panose="020B0004020202020204" pitchFamily="34" charset="0"/>
            </a:endParaRPr>
          </a:p>
          <a:p>
            <a:endParaRPr lang="da-DK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2FAD00A-7A4B-F319-8CE2-4EBFAF0E93D3}"/>
              </a:ext>
            </a:extLst>
          </p:cNvPr>
          <p:cNvSpPr/>
          <p:nvPr/>
        </p:nvSpPr>
        <p:spPr>
          <a:xfrm>
            <a:off x="8394441" y="4301413"/>
            <a:ext cx="3797559" cy="255658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Dialog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Tx/>
              <a:buFontTx/>
              <a:buNone/>
              <a:tabLst/>
              <a:defRPr/>
            </a:pPr>
            <a:r>
              <a:rPr kumimoji="0" lang="da-DK" sz="1800" b="0" i="1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Som formand har jeg brug for løbende inputs fra LTR, så jeg hele tiden har fingeren på pulsen - og ved hvad der rører sig blandt ledermedlemmerne</a:t>
            </a:r>
            <a:endParaRPr kumimoji="0" lang="da-DK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155699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F33C21-8395-4010-A95D-A5FB8BC4F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82" y="348861"/>
            <a:ext cx="10690818" cy="553998"/>
          </a:xfrm>
        </p:spPr>
        <p:txBody>
          <a:bodyPr>
            <a:noAutofit/>
          </a:bodyPr>
          <a:lstStyle/>
          <a:p>
            <a:r>
              <a:rPr lang="da-DK" sz="3200" dirty="0"/>
              <a:t>Karriererådgivning for ledere </a:t>
            </a:r>
            <a:br>
              <a:rPr lang="da-DK" dirty="0"/>
            </a:br>
            <a:br>
              <a:rPr lang="da-DK" dirty="0"/>
            </a:br>
            <a:r>
              <a:rPr lang="da-DK" b="1" dirty="0">
                <a:solidFill>
                  <a:schemeClr val="accent1"/>
                </a:solidFill>
              </a:rPr>
              <a:t>Landsdækkende rådgivning for:</a:t>
            </a:r>
            <a:br>
              <a:rPr lang="da-DK" b="1" dirty="0">
                <a:solidFill>
                  <a:schemeClr val="accent1"/>
                </a:solidFill>
              </a:rPr>
            </a:br>
            <a:endParaRPr lang="da-DK" dirty="0">
              <a:solidFill>
                <a:schemeClr val="accent3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F5273D3-6072-4AAC-A9D2-3413A4139D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2982" y="1673228"/>
            <a:ext cx="10515600" cy="5180649"/>
          </a:xfrm>
        </p:spPr>
        <p:txBody>
          <a:bodyPr/>
          <a:lstStyle/>
          <a:p>
            <a:r>
              <a:rPr lang="da-DK" sz="2400" dirty="0">
                <a:solidFill>
                  <a:schemeClr val="accent1"/>
                </a:solidFill>
              </a:rPr>
              <a:t>Alle ledermedlemmer</a:t>
            </a:r>
          </a:p>
          <a:p>
            <a:r>
              <a:rPr lang="da-DK" sz="2400" dirty="0">
                <a:solidFill>
                  <a:schemeClr val="accent1"/>
                </a:solidFill>
              </a:rPr>
              <a:t>Pædagoger, der vil afklares om ledervejen</a:t>
            </a:r>
            <a:r>
              <a:rPr lang="da-DK" sz="1800" b="1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da-DK" b="1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da-DK" sz="3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da-DK" sz="3200" dirty="0"/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a-DK" sz="1800" b="1" i="0" u="none" strike="noStrike" kern="1200" dirty="0">
                <a:solidFill>
                  <a:srgbClr val="FFFFFF"/>
                </a:solidFill>
                <a:effectLst/>
                <a:latin typeface="Quatro Slab" panose="00000500000000000000" pitchFamily="50" charset="0"/>
              </a:rPr>
              <a:t>89% af lederne oplever stor værdi</a:t>
            </a:r>
            <a:endParaRPr lang="da-DK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a-DK" sz="1800" b="1" i="0" u="none" strike="noStrike" kern="1200" dirty="0">
                <a:solidFill>
                  <a:srgbClr val="FFFFFF"/>
                </a:solidFill>
                <a:effectLst/>
                <a:latin typeface="Quatro Slab" panose="00000500000000000000" pitchFamily="50" charset="0"/>
              </a:rPr>
              <a:t>f lederne oplever stor værdi</a:t>
            </a:r>
            <a:endParaRPr lang="da-DK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a-DK" sz="1800" b="1" i="0" u="none" strike="noStrike" kern="1200" dirty="0">
                <a:solidFill>
                  <a:srgbClr val="FFFFFF"/>
                </a:solidFill>
                <a:effectLst/>
                <a:latin typeface="Quatro Slab" panose="00000500000000000000" pitchFamily="50" charset="0"/>
              </a:rPr>
              <a:t>e perspektiver og handlemuligheder</a:t>
            </a:r>
            <a:endParaRPr lang="da-DK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a-DK" sz="1800" b="1" i="0" u="none" strike="noStrike" kern="1200" dirty="0">
                <a:solidFill>
                  <a:srgbClr val="FFFFFF"/>
                </a:solidFill>
                <a:effectLst/>
                <a:latin typeface="Quatro Slab" panose="00000500000000000000" pitchFamily="50" charset="0"/>
              </a:rPr>
              <a:t>94 % af lederne vil anbefale andre ledere at gøre brug af rådgivningen</a:t>
            </a:r>
            <a:endParaRPr lang="da-DK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b="1" i="0" u="none" strike="noStrike" kern="1200" dirty="0">
                <a:solidFill>
                  <a:srgbClr val="FFFFFF"/>
                </a:solidFill>
                <a:effectLst/>
                <a:latin typeface="Quatro Slab" panose="00000500000000000000" pitchFamily="50" charset="0"/>
              </a:rPr>
              <a:t>r værdi</a:t>
            </a:r>
            <a:endParaRPr lang="da-DK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a-DK" sz="1800" b="1" i="0" u="none" strike="noStrike" kern="1200" dirty="0">
                <a:solidFill>
                  <a:srgbClr val="FFFFFF"/>
                </a:solidFill>
                <a:effectLst/>
                <a:latin typeface="Quatro Slab" panose="00000500000000000000" pitchFamily="50" charset="0"/>
              </a:rPr>
              <a:t>81% af</a:t>
            </a:r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497D989-48A3-4F6E-951B-E682D421FD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/>
            <a:endParaRPr lang="da-DK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39768D3-E094-9A3F-A660-6FADBE533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108" y="2019243"/>
            <a:ext cx="3369692" cy="3811511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0DBB135D-D04F-FC70-0A7A-6680B433D200}"/>
              </a:ext>
            </a:extLst>
          </p:cNvPr>
          <p:cNvSpPr txBox="1"/>
          <p:nvPr/>
        </p:nvSpPr>
        <p:spPr>
          <a:xfrm>
            <a:off x="1206773" y="3924999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802346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/>
            </a:endParaRPr>
          </a:p>
        </p:txBody>
      </p:sp>
      <p:sp>
        <p:nvSpPr>
          <p:cNvPr id="18" name="Taleboble: oval 17">
            <a:extLst>
              <a:ext uri="{FF2B5EF4-FFF2-40B4-BE49-F238E27FC236}">
                <a16:creationId xmlns:a16="http://schemas.microsoft.com/office/drawing/2014/main" id="{03279334-9292-AF0D-F654-2374375851D2}"/>
              </a:ext>
            </a:extLst>
          </p:cNvPr>
          <p:cNvSpPr/>
          <p:nvPr/>
        </p:nvSpPr>
        <p:spPr>
          <a:xfrm>
            <a:off x="487764" y="2881615"/>
            <a:ext cx="7145908" cy="3086517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atro Slab"/>
                <a:ea typeface="Times New Roman" panose="02020603050405020304" pitchFamily="18" charset="0"/>
                <a:cs typeface="Times New Roman" panose="02020603050405020304" pitchFamily="18" charset="0"/>
              </a:rPr>
              <a:t>”Dejligt at der er noget direkte for ledere i BUPL. 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atro Slab"/>
                <a:ea typeface="Times New Roman" panose="02020603050405020304" pitchFamily="18" charset="0"/>
                <a:cs typeface="Times New Roman" panose="02020603050405020304" pitchFamily="18" charset="0"/>
              </a:rPr>
              <a:t>At der både er workshop med andre og der gives det individuelle refleksionsrum, der handler om mig i ledelse og min udvikling”  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802346"/>
                </a:solidFill>
                <a:effectLst/>
                <a:uLnTx/>
                <a:uFillTx/>
                <a:latin typeface="Quatro Slab"/>
                <a:ea typeface="Times New Roman" panose="02020603050405020304" pitchFamily="18" charset="0"/>
                <a:cs typeface="Times New Roman" panose="02020603050405020304" pitchFamily="18" charset="0"/>
              </a:rPr>
              <a:t>Leder, Dagtilbud, 2022</a:t>
            </a: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rgbClr val="802346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216836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83C8D7-7B4E-42CF-9022-BB96A9160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95" y="454577"/>
            <a:ext cx="10515600" cy="1107996"/>
          </a:xfrm>
        </p:spPr>
        <p:txBody>
          <a:bodyPr>
            <a:normAutofit/>
          </a:bodyPr>
          <a:lstStyle/>
          <a:p>
            <a:r>
              <a:rPr lang="da-DK" sz="3200" dirty="0">
                <a:solidFill>
                  <a:schemeClr val="accent1"/>
                </a:solidFill>
              </a:rPr>
              <a:t> Individuelle rådgivninger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65460A8-2BFD-49BD-8F67-19355ED696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8601" indent="0">
              <a:buNone/>
            </a:pPr>
            <a:endParaRPr lang="da-DK" dirty="0"/>
          </a:p>
          <a:p>
            <a:pPr marL="48601" indent="0">
              <a:buNone/>
            </a:pPr>
            <a:endParaRPr lang="da-DK" dirty="0"/>
          </a:p>
          <a:p>
            <a:pPr marL="48601" indent="0">
              <a:buNone/>
            </a:pPr>
            <a:endParaRPr lang="da-DK" dirty="0"/>
          </a:p>
          <a:p>
            <a:pPr marL="48601" indent="0">
              <a:buNone/>
            </a:pPr>
            <a:endParaRPr lang="da-DK" dirty="0"/>
          </a:p>
          <a:p>
            <a:pPr marL="48601" indent="0">
              <a:buNone/>
            </a:pPr>
            <a:endParaRPr lang="da-DK" dirty="0"/>
          </a:p>
          <a:p>
            <a:pPr marL="48601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3EF17DC-7B83-583B-429A-49BD71E5E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7575" y="18208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da-DK" altLang="da-DK" sz="18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rPr>
            </a:br>
            <a:endParaRPr kumimoji="0" lang="da-DK" altLang="da-DK" sz="18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Arial" panose="020B0604020202020204" pitchFamily="34" charset="0"/>
              <a:cs typeface="Arial"/>
            </a:endParaRPr>
          </a:p>
        </p:txBody>
      </p:sp>
      <p:graphicFrame>
        <p:nvGraphicFramePr>
          <p:cNvPr id="17" name="Tabel 16">
            <a:extLst>
              <a:ext uri="{FF2B5EF4-FFF2-40B4-BE49-F238E27FC236}">
                <a16:creationId xmlns:a16="http://schemas.microsoft.com/office/drawing/2014/main" id="{C76D24D0-2285-1DCE-CE38-5CCCFB79F533}"/>
              </a:ext>
            </a:extLst>
          </p:cNvPr>
          <p:cNvGraphicFramePr>
            <a:graphicFrameLocks noGrp="1"/>
          </p:cNvGraphicFramePr>
          <p:nvPr/>
        </p:nvGraphicFramePr>
        <p:xfrm>
          <a:off x="578653" y="2663927"/>
          <a:ext cx="6108296" cy="3807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08296">
                  <a:extLst>
                    <a:ext uri="{9D8B030D-6E8A-4147-A177-3AD203B41FA5}">
                      <a16:colId xmlns:a16="http://schemas.microsoft.com/office/drawing/2014/main" val="3630812906"/>
                    </a:ext>
                  </a:extLst>
                </a:gridCol>
              </a:tblGrid>
              <a:tr h="350454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da-DK" sz="2400" dirty="0">
                          <a:effectLst/>
                        </a:rPr>
                        <a:t>Ledere der </a:t>
                      </a:r>
                      <a:r>
                        <a:rPr lang="da-DK" sz="2400">
                          <a:effectLst/>
                        </a:rPr>
                        <a:t>ønsker afklaring</a:t>
                      </a:r>
                      <a:endParaRPr lang="da-DK" sz="2400" dirty="0">
                        <a:effectLst/>
                      </a:endParaRP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da-DK" sz="2000" dirty="0">
                          <a:effectLst/>
                        </a:rPr>
                        <a:t>ca. 1/3 af henvendelserne drejer sig om arbejdsrelatere stress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da-DK" sz="2400" dirty="0">
                          <a:effectLst/>
                        </a:rPr>
                        <a:t>Nye ledere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da-DK" sz="2400" dirty="0">
                          <a:effectLst/>
                        </a:rPr>
                        <a:t>Kontakt til alle opsagte ledere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da-DK" sz="2400" dirty="0">
                          <a:effectLst/>
                        </a:rPr>
                        <a:t>Ledere i slutningen af arbejdslivet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da-DK" sz="2400" dirty="0">
                          <a:effectLst/>
                        </a:rPr>
                        <a:t>Ledere der vil kompetenceudvikles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da-DK" sz="2400" dirty="0">
                          <a:effectLst/>
                        </a:rPr>
                        <a:t>Pædagoger ind i ledelse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3560939"/>
                  </a:ext>
                </a:extLst>
              </a:tr>
            </a:tbl>
          </a:graphicData>
        </a:graphic>
      </p:graphicFrame>
      <p:sp>
        <p:nvSpPr>
          <p:cNvPr id="8" name="Tekstfelt 7">
            <a:extLst>
              <a:ext uri="{FF2B5EF4-FFF2-40B4-BE49-F238E27FC236}">
                <a16:creationId xmlns:a16="http://schemas.microsoft.com/office/drawing/2014/main" id="{40B341BC-B5C8-8A25-E2FB-AA6EFDE11B10}"/>
              </a:ext>
            </a:extLst>
          </p:cNvPr>
          <p:cNvSpPr txBox="1"/>
          <p:nvPr/>
        </p:nvSpPr>
        <p:spPr>
          <a:xfrm>
            <a:off x="486295" y="1963397"/>
            <a:ext cx="28417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srgbClr val="802346"/>
                </a:solidFill>
                <a:effectLst/>
                <a:uLnTx/>
                <a:uFillTx/>
                <a:latin typeface="Quatro Slab"/>
                <a:cs typeface="Arial"/>
              </a:rPr>
              <a:t>Målgrupper:</a:t>
            </a: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802346"/>
                </a:solidFill>
                <a:effectLst/>
                <a:uLnTx/>
                <a:uFillTx/>
                <a:latin typeface="Quatro Slab"/>
                <a:cs typeface="Arial"/>
              </a:rPr>
              <a:t> </a:t>
            </a:r>
            <a:endParaRPr kumimoji="0" lang="da-DK" sz="1800" b="1" i="0" u="none" strike="noStrike" kern="1200" cap="none" spc="0" normalizeH="0" baseline="0" noProof="0" dirty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Quatro Slab"/>
              <a:cs typeface="Arial"/>
            </a:endParaRPr>
          </a:p>
        </p:txBody>
      </p:sp>
      <p:sp>
        <p:nvSpPr>
          <p:cNvPr id="11" name="Pil: højre 10">
            <a:extLst>
              <a:ext uri="{FF2B5EF4-FFF2-40B4-BE49-F238E27FC236}">
                <a16:creationId xmlns:a16="http://schemas.microsoft.com/office/drawing/2014/main" id="{8A0C06BD-C73C-D985-573B-A941882B520B}"/>
              </a:ext>
            </a:extLst>
          </p:cNvPr>
          <p:cNvSpPr/>
          <p:nvPr/>
        </p:nvSpPr>
        <p:spPr>
          <a:xfrm>
            <a:off x="6644799" y="4076054"/>
            <a:ext cx="903494" cy="673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uatro Slab"/>
              <a:cs typeface="Arial"/>
            </a:endParaRPr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89A6C03F-6F7E-4457-FD0D-1EE83264D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31772" y="2639977"/>
            <a:ext cx="4367229" cy="2664832"/>
          </a:xfrm>
        </p:spPr>
        <p:txBody>
          <a:bodyPr/>
          <a:lstStyle/>
          <a:p>
            <a:pPr marL="0" indent="0">
              <a:buNone/>
            </a:pPr>
            <a:r>
              <a:rPr lang="da-DK" sz="2800" b="1" dirty="0">
                <a:solidFill>
                  <a:schemeClr val="accent1"/>
                </a:solidFill>
              </a:rPr>
              <a:t>Fokus i samtaler:</a:t>
            </a:r>
            <a:r>
              <a:rPr lang="da-DK" sz="2800" b="1" dirty="0"/>
              <a:t> </a:t>
            </a:r>
          </a:p>
          <a:p>
            <a:r>
              <a:rPr lang="da-DK" sz="2800" dirty="0">
                <a:solidFill>
                  <a:schemeClr val="accent1"/>
                </a:solidFill>
              </a:rPr>
              <a:t>Styrke egen handlekraft</a:t>
            </a:r>
          </a:p>
          <a:p>
            <a:r>
              <a:rPr lang="da-DK" sz="2800" dirty="0">
                <a:solidFill>
                  <a:schemeClr val="accent1"/>
                </a:solidFill>
              </a:rPr>
              <a:t>Styrker fagligheden</a:t>
            </a:r>
          </a:p>
          <a:p>
            <a:r>
              <a:rPr lang="da-DK" sz="2800" dirty="0">
                <a:solidFill>
                  <a:schemeClr val="accent1"/>
                </a:solidFill>
              </a:rPr>
              <a:t>Fastholdelse i professionen </a:t>
            </a:r>
          </a:p>
          <a:p>
            <a:pPr marL="0" indent="0">
              <a:buNone/>
            </a:pPr>
            <a:r>
              <a:rPr lang="da-DK" dirty="0">
                <a:solidFill>
                  <a:schemeClr val="accent1"/>
                </a:solidFill>
              </a:rPr>
              <a:t>Rådgiver er også uddannet stresscoach</a:t>
            </a:r>
          </a:p>
        </p:txBody>
      </p:sp>
      <p:pic>
        <p:nvPicPr>
          <p:cNvPr id="9" name="Pladsholder til indhold 4" descr="Et billede, der indeholder person, væg, kvinde, indendørs&#10;&#10;Automatisk genereret beskrivelse">
            <a:extLst>
              <a:ext uri="{FF2B5EF4-FFF2-40B4-BE49-F238E27FC236}">
                <a16:creationId xmlns:a16="http://schemas.microsoft.com/office/drawing/2014/main" id="{AB14922A-584D-409C-73E4-C2522B809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4577"/>
            <a:ext cx="2841770" cy="16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5883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>
            <a:extLst>
              <a:ext uri="{FF2B5EF4-FFF2-40B4-BE49-F238E27FC236}">
                <a16:creationId xmlns:a16="http://schemas.microsoft.com/office/drawing/2014/main" id="{4F740F41-806A-4634-8BBB-B55012236D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97928" y="1447684"/>
            <a:ext cx="7479892" cy="3491581"/>
          </a:xfrm>
        </p:spPr>
        <p:txBody>
          <a:bodyPr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Tid til spørgsmål og kommentarer</a:t>
            </a:r>
          </a:p>
        </p:txBody>
      </p:sp>
      <p:pic>
        <p:nvPicPr>
          <p:cNvPr id="4" name="Grafik 3" descr="Kundeanmeldelse kontur">
            <a:extLst>
              <a:ext uri="{FF2B5EF4-FFF2-40B4-BE49-F238E27FC236}">
                <a16:creationId xmlns:a16="http://schemas.microsoft.com/office/drawing/2014/main" id="{B0038111-3EAC-7D21-CD26-E929FDA13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76219" y="3165884"/>
            <a:ext cx="2923309" cy="292330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BDEE6A6-3CBD-473E-869E-01219F5D9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870" y="738659"/>
            <a:ext cx="7479892" cy="725338"/>
          </a:xfrm>
        </p:spPr>
        <p:txBody>
          <a:bodyPr/>
          <a:lstStyle/>
          <a:p>
            <a:r>
              <a:rPr lang="da-DK" dirty="0"/>
              <a:t>Hvem er jeg?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0440E1D7-6250-4594-9232-457217250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2634" y="1463997"/>
            <a:ext cx="9385319" cy="4498167"/>
          </a:xfrm>
        </p:spPr>
        <p:txBody>
          <a:bodyPr/>
          <a:lstStyle/>
          <a:p>
            <a:r>
              <a:rPr lang="da-DK" sz="1800" dirty="0"/>
              <a:t>Uddannet socialpædagog i 1994</a:t>
            </a:r>
          </a:p>
          <a:p>
            <a:r>
              <a:rPr lang="da-DK" sz="1800" dirty="0"/>
              <a:t>Har arbejdet på 0-6 årsområdet siden</a:t>
            </a:r>
          </a:p>
          <a:p>
            <a:r>
              <a:rPr lang="da-DK" sz="1800" dirty="0"/>
              <a:t>Har været leder siden 2000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da-DK" dirty="0"/>
              <a:t>Leder af ledere fra 2007</a:t>
            </a:r>
          </a:p>
          <a:p>
            <a:r>
              <a:rPr lang="da-DK" sz="1800" dirty="0"/>
              <a:t>Aktiv i </a:t>
            </a:r>
            <a:r>
              <a:rPr lang="da-DK" sz="1800" dirty="0" err="1"/>
              <a:t>BUPLs</a:t>
            </a:r>
            <a:r>
              <a:rPr lang="da-DK" sz="1800" dirty="0"/>
              <a:t> lokale lederforening i Aarhus siden 2008</a:t>
            </a:r>
          </a:p>
          <a:p>
            <a:r>
              <a:rPr lang="da-DK" sz="1800" dirty="0"/>
              <a:t>LB repræsentant siden 2014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da-DK" dirty="0"/>
              <a:t>Medlem af Mastergruppen for den styrkede læreplan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da-DK" dirty="0"/>
              <a:t>Medlem af Kvalitetsforum for dagtilbud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da-DK" dirty="0"/>
              <a:t>HB-medlem for Lederforeningen</a:t>
            </a:r>
          </a:p>
          <a:p>
            <a:r>
              <a:rPr lang="da-DK" sz="1800" dirty="0"/>
              <a:t>Formand for Dagtilbudslederforeningen i Aarhus (</a:t>
            </a:r>
            <a:r>
              <a:rPr lang="da-DK" sz="1800" dirty="0" err="1"/>
              <a:t>DTLAa</a:t>
            </a:r>
            <a:r>
              <a:rPr lang="da-DK" sz="1800" dirty="0"/>
              <a:t>) 2014-2017</a:t>
            </a:r>
          </a:p>
          <a:p>
            <a:r>
              <a:rPr lang="da-DK" sz="1800" dirty="0"/>
              <a:t>Næstformand i LB 2017-2020</a:t>
            </a:r>
          </a:p>
          <a:p>
            <a:r>
              <a:rPr lang="da-DK" sz="1800" dirty="0"/>
              <a:t>Medlem af styregruppen for 360 graders eftersynet af lederarbejdet i BUPL</a:t>
            </a:r>
          </a:p>
          <a:p>
            <a:r>
              <a:rPr lang="da-DK" sz="1800" dirty="0"/>
              <a:t>Formand For Lederforeningen i BUPL 2024 - </a:t>
            </a:r>
          </a:p>
          <a:p>
            <a:endParaRPr lang="da-DK" dirty="0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122370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AC0499-3234-7AC1-31C7-2F34B62A9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997" y="799020"/>
            <a:ext cx="7479892" cy="740087"/>
          </a:xfrm>
        </p:spPr>
        <p:txBody>
          <a:bodyPr wrap="square" anchor="t">
            <a:normAutofit/>
          </a:bodyPr>
          <a:lstStyle/>
          <a:p>
            <a:r>
              <a:rPr lang="da-DK" dirty="0"/>
              <a:t>Kæpheste/pejlemærker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C3F9872-CB54-698A-6229-E45639922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9997" y="1825627"/>
            <a:ext cx="4385608" cy="3955740"/>
          </a:xfrm>
        </p:spPr>
        <p:txBody>
          <a:bodyPr wrap="square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Passion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Faglighed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Den røde tråd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Billede 4" descr="Nål med rød tråd, der syr et hjerte på et hvidt lærred">
            <a:extLst>
              <a:ext uri="{FF2B5EF4-FFF2-40B4-BE49-F238E27FC236}">
                <a16:creationId xmlns:a16="http://schemas.microsoft.com/office/drawing/2014/main" id="{172F9255-7C66-AB76-D934-42A209CC8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9" b="3"/>
          <a:stretch/>
        </p:blipFill>
        <p:spPr>
          <a:xfrm>
            <a:off x="6172200" y="1825627"/>
            <a:ext cx="4385608" cy="3955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951100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>
            <a:extLst>
              <a:ext uri="{FF2B5EF4-FFF2-40B4-BE49-F238E27FC236}">
                <a16:creationId xmlns:a16="http://schemas.microsoft.com/office/drawing/2014/main" id="{4F740F41-806A-4634-8BBB-B55012236DC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Pl.dk</a:t>
            </a:r>
            <a:br>
              <a:rPr lang="da-DK"/>
            </a:b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7C801C1-246E-8BE9-7746-B644916E7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25" y="681235"/>
            <a:ext cx="5687375" cy="2042915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8F70F8F8-3A96-B95E-A07C-3F00011E6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375" y="990600"/>
            <a:ext cx="3095625" cy="3467100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AFBBBBFF-AFBF-AAC0-5310-BB7C83C0B732}"/>
              </a:ext>
            </a:extLst>
          </p:cNvPr>
          <p:cNvSpPr txBox="1"/>
          <p:nvPr/>
        </p:nvSpPr>
        <p:spPr>
          <a:xfrm>
            <a:off x="1413512" y="2824134"/>
            <a:ext cx="724947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a-DK" sz="2200" b="1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Quatro Slab"/>
                <a:cs typeface="Arial"/>
              </a:rPr>
              <a:t>Psykisk arbejdsmiljø for lederne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da-DK" sz="2200" b="1" i="0" u="none" strike="noStrike" kern="1200" cap="none" spc="0" normalizeH="0" baseline="0" noProof="0" dirty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Quatro Slab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a-DK" sz="2200" b="1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Quatro Slab"/>
                <a:cs typeface="Arial"/>
              </a:rPr>
              <a:t>Pædagogfaglig ledelse, herunder betingelser og vilkår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da-DK" sz="2200" b="1" i="0" u="none" strike="noStrike" kern="1200" cap="none" spc="0" normalizeH="0" baseline="0" noProof="0" dirty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Quatro Slab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a-DK" sz="2200" b="1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Quatro Slab"/>
                <a:cs typeface="Arial"/>
              </a:rPr>
              <a:t>Rekruttering og fastholdelse, herunder lederløn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ACFA75-DEA2-5E6D-1C16-A546C35A4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067" y="1147701"/>
            <a:ext cx="7276301" cy="924449"/>
          </a:xfrm>
        </p:spPr>
        <p:txBody>
          <a:bodyPr/>
          <a:lstStyle/>
          <a:p>
            <a:r>
              <a:rPr lang="da-DK" dirty="0"/>
              <a:t>Psykisk arbejdsmiljø for lederne</a:t>
            </a:r>
            <a:br>
              <a:rPr lang="da-DK" dirty="0"/>
            </a:b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B04AF32-AC91-2D2D-FF59-B5BE378A87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8067" y="1898846"/>
            <a:ext cx="8479604" cy="418251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100" dirty="0"/>
              <a:t>Italesætte og forsætte påvirkningsarbejdet nationalt og lokalt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100" dirty="0"/>
              <a:t>Synliggøre sammenhængen mellem et godt arbejdsmiljø og pædagogisk kvalitet bl.a. gennem udbredelse af pilotprojektet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100" dirty="0"/>
              <a:t>Politisk udspil om ledernes psykiske arbejdsmiljø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100" dirty="0"/>
              <a:t>Leder APV’er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100" dirty="0"/>
              <a:t>Webinarer om ledernes psykiske arbejdsmiljø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100" dirty="0"/>
              <a:t>Samarbejde med andre lederforeninger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116925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6B26FE3C-384F-D859-48FA-1C00A1BBD03F}"/>
              </a:ext>
            </a:extLst>
          </p:cNvPr>
          <p:cNvSpPr txBox="1"/>
          <p:nvPr/>
        </p:nvSpPr>
        <p:spPr>
          <a:xfrm>
            <a:off x="1678898" y="1873771"/>
            <a:ext cx="833453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Quatro Slab"/>
                <a:cs typeface="Arial"/>
              </a:rPr>
              <a:t>Politisk udspil om ledernes psykiske arbejdsmiljø er klar og skal ud til: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0" i="0" u="none" strike="noStrike" kern="1200" cap="none" spc="0" normalizeH="0" baseline="0" noProof="0" dirty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Quatro Slab"/>
              <a:cs typeface="Arial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Quatro Slab"/>
                <a:cs typeface="Arial"/>
              </a:rPr>
              <a:t>Kommunerne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Quatro Slab"/>
                <a:cs typeface="Arial"/>
              </a:rPr>
              <a:t>De private og selvejende institutioner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Quatro Slab"/>
                <a:cs typeface="Arial"/>
              </a:rPr>
              <a:t>Ledermedlemmerne</a:t>
            </a:r>
          </a:p>
        </p:txBody>
      </p:sp>
    </p:spTree>
    <p:extLst>
      <p:ext uri="{BB962C8B-B14F-4D97-AF65-F5344CB8AC3E}">
        <p14:creationId xmlns:p14="http://schemas.microsoft.com/office/powerpoint/2010/main" val="407268751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7F0C69-152B-35B4-1950-6E137D95E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115" y="1379565"/>
            <a:ext cx="7276301" cy="924449"/>
          </a:xfrm>
        </p:spPr>
        <p:txBody>
          <a:bodyPr/>
          <a:lstStyle/>
          <a:p>
            <a:r>
              <a:rPr lang="da-DK" dirty="0"/>
              <a:t>Pædagogfaglig ledelse, herunder betingelser og vilkår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D7985B0-031E-0972-C606-8D04F4F76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5047" y="2343421"/>
            <a:ext cx="9144000" cy="367234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Forstærke den faglig debat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Politisk udspil om pædagogfaglig ledelse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Arbejde for mere tid til pædagogfaglig ledelse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Webinarer om pædagogfaglig ledelse</a:t>
            </a:r>
          </a:p>
          <a:p>
            <a:endParaRPr lang="da-DK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AD3610B-DE9F-A6F0-7436-E1DE82E3CA39}"/>
              </a:ext>
            </a:extLst>
          </p:cNvPr>
          <p:cNvSpPr/>
          <p:nvPr/>
        </p:nvSpPr>
        <p:spPr>
          <a:xfrm>
            <a:off x="8146094" y="39280"/>
            <a:ext cx="4045906" cy="38580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I tager fat i den komplekse pædagogfaglige ledelsesopgave med oplægget </a:t>
            </a:r>
            <a:r>
              <a:rPr lang="da-DK" i="1" dirty="0"/>
              <a:t>kaos eller</a:t>
            </a:r>
          </a:p>
          <a:p>
            <a:pPr algn="ctr"/>
            <a:r>
              <a:rPr lang="da-DK" i="1" dirty="0"/>
              <a:t>synergi – ledelse på tværs af 5 generationer </a:t>
            </a:r>
            <a:r>
              <a:rPr lang="da-DK" dirty="0"/>
              <a:t>v. ledelseskonsulent Karen</a:t>
            </a:r>
          </a:p>
          <a:p>
            <a:pPr algn="ctr"/>
            <a:r>
              <a:rPr lang="da-DK" dirty="0"/>
              <a:t>Christina Spuur</a:t>
            </a:r>
          </a:p>
        </p:txBody>
      </p:sp>
    </p:spTree>
    <p:extLst>
      <p:ext uri="{BB962C8B-B14F-4D97-AF65-F5344CB8AC3E}">
        <p14:creationId xmlns:p14="http://schemas.microsoft.com/office/powerpoint/2010/main" val="2707246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065EC2-C14C-4EC2-BB86-62BC19429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9997" y="1073289"/>
            <a:ext cx="7276301" cy="924449"/>
          </a:xfrm>
        </p:spPr>
        <p:txBody>
          <a:bodyPr/>
          <a:lstStyle/>
          <a:p>
            <a:r>
              <a:rPr lang="da-DK" dirty="0"/>
              <a:t>Rekruttering og fastholdelse af lederne, herunder lederløn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9AB0807-6AFE-AE32-88BC-C2D598F0B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997" y="2277978"/>
            <a:ext cx="9144000" cy="367234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Udarbejde en tydelig lønstrategi for lederløn - nationalt -&gt; lokalt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Højt niveau for vidensdeling på tværs af landet: Løn fastholdelse og rekruttering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err="1"/>
              <a:t>Førlederforløb</a:t>
            </a: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Generationsskifteordninger</a:t>
            </a:r>
          </a:p>
        </p:txBody>
      </p:sp>
    </p:spTree>
    <p:extLst>
      <p:ext uri="{BB962C8B-B14F-4D97-AF65-F5344CB8AC3E}">
        <p14:creationId xmlns:p14="http://schemas.microsoft.com/office/powerpoint/2010/main" val="324184748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F7509D-6BF3-4601-02BF-6BA721A70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9997" y="923430"/>
            <a:ext cx="7276301" cy="924449"/>
          </a:xfrm>
        </p:spPr>
        <p:txBody>
          <a:bodyPr/>
          <a:lstStyle/>
          <a:p>
            <a:r>
              <a:rPr lang="da-DK" dirty="0"/>
              <a:t>Status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C07CB08-ECEC-DBEA-1ACD-4BDA180390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Strategiske LB møder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Kernefortælling om Lederforeningen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360 graders eftersyn af lederarbejdet i BUPL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LTR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Løn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Tidsregistrering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Sammen om fritiden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err="1"/>
              <a:t>Medlemsstatus</a:t>
            </a: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Diplomuddannelse/diplommoduler i pædagogfaglig ledelse</a:t>
            </a:r>
          </a:p>
        </p:txBody>
      </p:sp>
    </p:spTree>
    <p:extLst>
      <p:ext uri="{BB962C8B-B14F-4D97-AF65-F5344CB8AC3E}">
        <p14:creationId xmlns:p14="http://schemas.microsoft.com/office/powerpoint/2010/main" val="250880248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20348.0"/>
  <p:tag name="AS_RELEASE_DATE" val="2024.05.14"/>
  <p:tag name="AS_TITLE" val="Aspose.Slides for .NET 4.0 Client Profile"/>
  <p:tag name="AS_VERSION" val="24.5"/>
</p:tagLst>
</file>

<file path=ppt/theme/theme1.xml><?xml version="1.0" encoding="utf-8"?>
<a:theme xmlns:a="http://schemas.openxmlformats.org/drawingml/2006/main" name="1_Brugerdefineret design">
  <a:themeElements>
    <a:clrScheme name="BUPL">
      <a:dk1>
        <a:srgbClr val="101820"/>
      </a:dk1>
      <a:lt1>
        <a:sysClr val="window" lastClr="FFFFFF"/>
      </a:lt1>
      <a:dk2>
        <a:srgbClr val="802346"/>
      </a:dk2>
      <a:lt2>
        <a:srgbClr val="C5DAE8"/>
      </a:lt2>
      <a:accent1>
        <a:srgbClr val="802346"/>
      </a:accent1>
      <a:accent2>
        <a:srgbClr val="E5007D"/>
      </a:accent2>
      <a:accent3>
        <a:srgbClr val="F28D30"/>
      </a:accent3>
      <a:accent4>
        <a:srgbClr val="FFC000"/>
      </a:accent4>
      <a:accent5>
        <a:srgbClr val="00AEB5"/>
      </a:accent5>
      <a:accent6>
        <a:srgbClr val="0D3F68"/>
      </a:accent6>
      <a:hlink>
        <a:srgbClr val="E5007D"/>
      </a:hlink>
      <a:folHlink>
        <a:srgbClr val="595959"/>
      </a:folHlink>
    </a:clrScheme>
    <a:fontScheme name="BUPL">
      <a:majorFont>
        <a:latin typeface="Quatro Slab SemiBold"/>
        <a:ea typeface="Quatro Slab SemiBold"/>
        <a:cs typeface="Arial"/>
      </a:majorFont>
      <a:minorFont>
        <a:latin typeface="Quatro Slab"/>
        <a:ea typeface="Quatro Slab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derforeningen_PP-skabelon" id="{5E2C8BBF-FE37-4847-AD49-72D5F85EBBBC}" vid="{618D4AD4-2E79-4A0E-89B3-900524CDD90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CMTemplateName xmlns="http://schemas.microsoft.com/sharepoint/v3">Lederforeningen pp-skabelon</CCMTemplateName>
    <CCMTemplateVersion xmlns="http://schemas.microsoft.com/sharepoint/v3" xsi:nil="true"/>
    <DocumentDate xmlns="http://schemas.microsoft.com/sharepoint/v3">2024-08-30T07:47:00+00:00</DocumentDate>
    <CCMCognitiveType xmlns="http://schemas.microsoft.com/sharepoint/v3" xsi:nil="true"/>
    <CCMMetadataExtractionStatus xmlns="http://schemas.microsoft.com/sharepoint/v3">CCMPageCount:InProgress;CCMCommentCount:InProgress</CCMMetadataExtractionStatus>
    <CCMSystemID xmlns="http://schemas.microsoft.com/sharepoint/v3">998ca249-caac-41d5-92f9-71be97efc6e0</CCMSystemID>
    <WasEncrypted xmlns="http://schemas.microsoft.com/sharepoint/v3">false</WasEncrypted>
    <WasSigned xmlns="http://schemas.microsoft.com/sharepoint/v3">false</WasSigned>
    <LocalAttachment xmlns="http://schemas.microsoft.com/sharepoint/v3">false</LocalAttachment>
    <Related xmlns="http://schemas.microsoft.com/sharepoint/v3">false</Related>
    <Finalized xmlns="http://schemas.microsoft.com/sharepoint/v3">false</Finalized>
    <CCMVisualId xmlns="http://schemas.microsoft.com/sharepoint/v3">ORG-2024-00212</CCMVisualId>
    <DocID xmlns="http://schemas.microsoft.com/sharepoint/v3">2288800</DocID>
    <MailHasAttachments xmlns="http://schemas.microsoft.com/sharepoint/v3">false</MailHasAttachments>
    <CCMTemplateID xmlns="http://schemas.microsoft.com/sharepoint/v3">0</CCMTemplateID>
    <CaseID xmlns="http://schemas.microsoft.com/sharepoint/v3">ORG-2024-00212</CaseID>
    <RegistrationDate xmlns="http://schemas.microsoft.com/sharepoint/v3" xsi:nil="true"/>
    <CaseRecordNumber xmlns="http://schemas.microsoft.com/sharepoint/v3">0</CaseRecordNumber>
    <CCMPageCount xmlns="http://schemas.microsoft.com/sharepoint/v3">0</CCMPageCount>
    <CCMCommentCount xmlns="http://schemas.microsoft.com/sharepoint/v3">0</CCMCommentCount>
    <CCMPreviewAnnotationsTasks xmlns="http://schemas.microsoft.com/sharepoint/v3">0</CCMPreviewAnnotationsTasks>
    <CCMConversation xmlns="http://schemas.microsoft.com/sharepoint/v3" xsi:nil="true"/>
    <TaxCatchAll xmlns="63164409-b79c-440b-bf6a-6cd797f6c106">
      <Value>4</Value>
    </TaxCatchAll>
    <Comments xmlns="8E0AAEA6-7436-4A0F-9BEE-2499794C0642" xsi:nil="true"/>
    <CCMMeetingCaseInstanceId xmlns="8E0AAEA6-7436-4A0F-9BEE-2499794C0642" xsi:nil="true"/>
    <Classification xmlns="8E0AAEA6-7436-4A0F-9BEE-2499794C0642">Offentlig</Classification>
    <eac3e216d9f54802a54a2afce84e1566 xmlns="8E0AAEA6-7436-4A0F-9BEE-2499794C0642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præsentation</TermName>
          <TermId xmlns="http://schemas.microsoft.com/office/infopath/2007/PartnerControls">6bfe85d5-f90a-45b9-b692-b255b4139bb3</TermId>
        </TermInfo>
      </Terms>
    </eac3e216d9f54802a54a2afce84e1566>
    <NotesDocumentId xmlns="8E0AAEA6-7436-4A0F-9BEE-2499794C0642" xsi:nil="true"/>
    <CCMMeetingCaseLink xmlns="8E0AAEA6-7436-4A0F-9BEE-2499794C0642">
      <Url xsi:nil="true"/>
      <Description xsi:nil="true"/>
    </CCMMeetingCaseLink>
    <CCMAgendaStatus xmlns="8E0AAEA6-7436-4A0F-9BEE-2499794C0642" xsi:nil="true"/>
    <CCMMeetingCaseId xmlns="8E0AAEA6-7436-4A0F-9BEE-2499794C0642" xsi:nil="true"/>
    <CCMAgendaItemId xmlns="8E0AAEA6-7436-4A0F-9BEE-2499794C0642" xsi:nil="true"/>
    <CCMAgendaDocumentStatus xmlns="8E0AAEA6-7436-4A0F-9BEE-2499794C064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etOrganized dokument" ma:contentTypeID="0x010100AC085CFC53BC46CEA2EADE194AD9D48200FC397E2327A35A48A35168A218602B6A" ma:contentTypeVersion="2" ma:contentTypeDescription="GetOrganized dokument" ma:contentTypeScope="" ma:versionID="c6cdc44f5bad1fff75acd2b1cd43fa1a">
  <xsd:schema xmlns:xsd="http://www.w3.org/2001/XMLSchema" xmlns:xs="http://www.w3.org/2001/XMLSchema" xmlns:p="http://schemas.microsoft.com/office/2006/metadata/properties" xmlns:ns1="http://schemas.microsoft.com/sharepoint/v3" xmlns:ns2="8E0AAEA6-7436-4A0F-9BEE-2499794C0642" xmlns:ns3="63164409-b79c-440b-bf6a-6cd797f6c106" xmlns:ns4="e3c78e9d-8b95-4c69-b349-e371a0cb5251" targetNamespace="http://schemas.microsoft.com/office/2006/metadata/properties" ma:root="true" ma:fieldsID="313b6e01acac69b3e5589414102781ec" ns1:_="" ns2:_="" ns3:_="" ns4:_="">
    <xsd:import namespace="http://schemas.microsoft.com/sharepoint/v3"/>
    <xsd:import namespace="8E0AAEA6-7436-4A0F-9BEE-2499794C0642"/>
    <xsd:import namespace="63164409-b79c-440b-bf6a-6cd797f6c106"/>
    <xsd:import namespace="e3c78e9d-8b95-4c69-b349-e371a0cb5251"/>
    <xsd:element name="properties">
      <xsd:complexType>
        <xsd:sequence>
          <xsd:element name="documentManagement">
            <xsd:complexType>
              <xsd:all>
                <xsd:element ref="ns2:Classification" minOccurs="0"/>
                <xsd:element ref="ns1:DocumentDate" minOccurs="0"/>
                <xsd:element ref="ns2:CCMAgendaDocumentStatus" minOccurs="0"/>
                <xsd:element ref="ns2:Comments" minOccurs="0"/>
                <xsd:element ref="ns2:CCMAgendaStatus" minOccurs="0"/>
                <xsd:element ref="ns2:CCMMeetingCaseLink" minOccurs="0"/>
                <xsd:element ref="ns1:CCMVisualId" minOccurs="0"/>
                <xsd:element ref="ns1:DocID" minOccurs="0"/>
                <xsd:element ref="ns1:Finalized" minOccurs="0"/>
                <xsd:element ref="ns1:Related" minOccurs="0"/>
                <xsd:element ref="ns1:LocalAttachment" minOccurs="0"/>
                <xsd:element ref="ns1:RegistrationDate" minOccurs="0"/>
                <xsd:element ref="ns1:CaseRecordNumber" minOccurs="0"/>
                <xsd:element ref="ns1:CCMTemplateName" minOccurs="0"/>
                <xsd:element ref="ns1:CCMTemplateVersion" minOccurs="0"/>
                <xsd:element ref="ns1:CCMTemplateID" minOccurs="0"/>
                <xsd:element ref="ns1:CCMSystemID" minOccurs="0"/>
                <xsd:element ref="ns1:WasEncrypted" minOccurs="0"/>
                <xsd:element ref="ns1:WasSigned" minOccurs="0"/>
                <xsd:element ref="ns1:MailHasAttachments" minOccurs="0"/>
                <xsd:element ref="ns1:CCMConversation" minOccurs="0"/>
                <xsd:element ref="ns2:eac3e216d9f54802a54a2afce84e1566" minOccurs="0"/>
                <xsd:element ref="ns3:TaxCatchAll" minOccurs="0"/>
                <xsd:element ref="ns2:NotesDocumentId" minOccurs="0"/>
                <xsd:element ref="ns2:CCMMeetingCaseId" minOccurs="0"/>
                <xsd:element ref="ns2:CCMMeetingCaseInstanceId" minOccurs="0"/>
                <xsd:element ref="ns2:CCMAgendaItemId" minOccurs="0"/>
                <xsd:element ref="ns2:AgendaStatusIcon" minOccurs="0"/>
                <xsd:element ref="ns1:CaseID" minOccurs="0"/>
                <xsd:element ref="ns1:CCMCognitiveType" minOccurs="0"/>
                <xsd:element ref="ns4:SharedWithUsers" minOccurs="0"/>
                <xsd:element ref="ns1:CCMMetadataExtractionStatus" minOccurs="0"/>
                <xsd:element ref="ns1:CCMPageCount" minOccurs="0"/>
                <xsd:element ref="ns1:CCMCommentCount" minOccurs="0"/>
                <xsd:element ref="ns1:CCMPreviewAnnotationsTask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Date" ma:index="4" nillable="true" ma:displayName="Dokument Dato" ma:description="Dato for sagsoprettelsen. Default sættes til d.d. men kan ændres manuelt" ma:format="DateTime" ma:internalName="DocumentDate">
      <xsd:simpleType>
        <xsd:restriction base="dms:DateTime"/>
      </xsd:simpleType>
    </xsd:element>
    <xsd:element name="CCMVisualId" ma:index="9" nillable="true" ma:displayName="Sags ID" ma:default="Tildeler" ma:internalName="CCMVisualId" ma:readOnly="true">
      <xsd:simpleType>
        <xsd:restriction base="dms:Text"/>
      </xsd:simpleType>
    </xsd:element>
    <xsd:element name="DocID" ma:index="10" nillable="true" ma:displayName="Dok ID" ma:default="Tildeler" ma:internalName="DocID" ma:readOnly="true">
      <xsd:simpleType>
        <xsd:restriction base="dms:Text"/>
      </xsd:simpleType>
    </xsd:element>
    <xsd:element name="Finalized" ma:index="11" nillable="true" ma:displayName="Endeligt" ma:default="False" ma:internalName="Finalized" ma:readOnly="true">
      <xsd:simpleType>
        <xsd:restriction base="dms:Boolean"/>
      </xsd:simpleType>
    </xsd:element>
    <xsd:element name="Related" ma:index="12" nillable="true" ma:displayName="Vedhæftet dokument" ma:default="False" ma:internalName="Related" ma:readOnly="true">
      <xsd:simpleType>
        <xsd:restriction base="dms:Boolean"/>
      </xsd:simpleType>
    </xsd:element>
    <xsd:element name="LocalAttachment" ma:index="13" nillable="true" ma:displayName="Lokalt bilag" ma:default="False" ma:description="" ma:internalName="LocalAttachment" ma:readOnly="true">
      <xsd:simpleType>
        <xsd:restriction base="dms:Boolean"/>
      </xsd:simpleType>
    </xsd:element>
    <xsd:element name="RegistrationDate" ma:index="14" nillable="true" ma:displayName="Registrerings dato" ma:format="DateTime" ma:internalName="RegistrationDate" ma:readOnly="true">
      <xsd:simpleType>
        <xsd:restriction base="dms:DateTime"/>
      </xsd:simpleType>
    </xsd:element>
    <xsd:element name="CaseRecordNumber" ma:index="15" nillable="true" ma:displayName="Akt ID" ma:decimals="0" ma:default="0" ma:internalName="CaseRecordNumber" ma:readOnly="true">
      <xsd:simpleType>
        <xsd:restriction base="dms:Number"/>
      </xsd:simpleType>
    </xsd:element>
    <xsd:element name="CCMTemplateName" ma:index="16" nillable="true" ma:displayName="Skabelonnavn" ma:internalName="CCMTemplateName" ma:readOnly="true">
      <xsd:simpleType>
        <xsd:restriction base="dms:Text"/>
      </xsd:simpleType>
    </xsd:element>
    <xsd:element name="CCMTemplateVersion" ma:index="17" nillable="true" ma:displayName="Skabelonversion" ma:internalName="CCMTemplateVersion" ma:readOnly="true">
      <xsd:simpleType>
        <xsd:restriction base="dms:Text"/>
      </xsd:simpleType>
    </xsd:element>
    <xsd:element name="CCMTemplateID" ma:index="18" nillable="true" ma:displayName="CCMTemplateID" ma:decimals="0" ma:default="0" ma:hidden="true" ma:internalName="CCMTemplateID" ma:readOnly="true">
      <xsd:simpleType>
        <xsd:restriction base="dms:Number"/>
      </xsd:simpleType>
    </xsd:element>
    <xsd:element name="CCMSystemID" ma:index="19" nillable="true" ma:displayName="CCMSystemID" ma:hidden="true" ma:internalName="CCMSystemID" ma:readOnly="true">
      <xsd:simpleType>
        <xsd:restriction base="dms:Text"/>
      </xsd:simpleType>
    </xsd:element>
    <xsd:element name="WasEncrypted" ma:index="20" nillable="true" ma:displayName="Krypteret" ma:default="False" ma:internalName="WasEncrypted" ma:readOnly="true">
      <xsd:simpleType>
        <xsd:restriction base="dms:Boolean"/>
      </xsd:simpleType>
    </xsd:element>
    <xsd:element name="WasSigned" ma:index="21" nillable="true" ma:displayName="Signeret" ma:default="False" ma:internalName="WasSigned" ma:readOnly="true">
      <xsd:simpleType>
        <xsd:restriction base="dms:Boolean"/>
      </xsd:simpleType>
    </xsd:element>
    <xsd:element name="MailHasAttachments" ma:index="22" nillable="true" ma:displayName="E-mail har vedhæftede filer" ma:default="False" ma:internalName="MailHasAttachments" ma:readOnly="true">
      <xsd:simpleType>
        <xsd:restriction base="dms:Boolean"/>
      </xsd:simpleType>
    </xsd:element>
    <xsd:element name="CCMConversation" ma:index="23" nillable="true" ma:displayName="Samtale" ma:description="" ma:internalName="CCMConversation" ma:readOnly="true">
      <xsd:simpleType>
        <xsd:restriction base="dms:Text"/>
      </xsd:simpleType>
    </xsd:element>
    <xsd:element name="CaseID" ma:index="39" nillable="true" ma:displayName="Sags ID" ma:default="Tildeler" ma:internalName="CaseID" ma:readOnly="true">
      <xsd:simpleType>
        <xsd:restriction base="dms:Text"/>
      </xsd:simpleType>
    </xsd:element>
    <xsd:element name="CCMCognitiveType" ma:index="40" nillable="true" ma:displayName="CognitiveType" ma:decimals="0" ma:description="" ma:internalName="CCMCognitiveType" ma:readOnly="false">
      <xsd:simpleType>
        <xsd:restriction base="dms:Number"/>
      </xsd:simpleType>
    </xsd:element>
    <xsd:element name="CCMMetadataExtractionStatus" ma:index="42" nillable="true" ma:displayName="CCMMetadataExtractionStatus" ma:default="CCMPageCount:InProgress;CCMCommentCount:InProgress" ma:hidden="true" ma:internalName="CCMMetadataExtractionStatus" ma:readOnly="false">
      <xsd:simpleType>
        <xsd:restriction base="dms:Text"/>
      </xsd:simpleType>
    </xsd:element>
    <xsd:element name="CCMPageCount" ma:index="43" nillable="true" ma:displayName="Sider" ma:decimals="0" ma:description="" ma:internalName="CCMPageCount" ma:readOnly="true">
      <xsd:simpleType>
        <xsd:restriction base="dms:Number"/>
      </xsd:simpleType>
    </xsd:element>
    <xsd:element name="CCMCommentCount" ma:index="44" nillable="true" ma:displayName="Kommentarer" ma:decimals="0" ma:description="" ma:internalName="CCMCommentCount" ma:readOnly="true">
      <xsd:simpleType>
        <xsd:restriction base="dms:Number"/>
      </xsd:simpleType>
    </xsd:element>
    <xsd:element name="CCMPreviewAnnotationsTasks" ma:index="45" nillable="true" ma:displayName="Opgaver" ma:decimals="0" ma:description="" ma:internalName="CCMPreviewAnnotationsTasks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0AAEA6-7436-4A0F-9BEE-2499794C0642" elementFormDefault="qualified">
    <xsd:import namespace="http://schemas.microsoft.com/office/2006/documentManagement/types"/>
    <xsd:import namespace="http://schemas.microsoft.com/office/infopath/2007/PartnerControls"/>
    <xsd:element name="Classification" ma:index="2" nillable="true" ma:displayName="Klassifikation" ma:default="Offentlig" ma:format="Dropdown" ma:hidden="true" ma:internalName="Classification" ma:readOnly="false">
      <xsd:simpleType>
        <xsd:restriction base="dms:Choice">
          <xsd:enumeration value="Offentlig"/>
          <xsd:enumeration value="Intern"/>
          <xsd:enumeration value="Fortrolig"/>
        </xsd:restriction>
      </xsd:simpleType>
    </xsd:element>
    <xsd:element name="CCMAgendaDocumentStatus" ma:index="5" nillable="true" ma:displayName="Status  for dagsordensdokument" ma:default="" ma:format="Dropdown" ma:hidden="true" ma:internalName="CCMAgendaDocumentStatus" ma:readOnly="false">
      <xsd:simpleType>
        <xsd:restriction base="dms:Choice">
          <xsd:enumeration value="Udkast"/>
          <xsd:enumeration value="Under udarbejdelse"/>
          <xsd:enumeration value="Endelig"/>
        </xsd:restriction>
      </xsd:simpleType>
    </xsd:element>
    <xsd:element name="Comments" ma:index="6" nillable="true" ma:displayName="Kommentar" ma:internalName="Comments">
      <xsd:simpleType>
        <xsd:restriction base="dms:Note">
          <xsd:maxLength value="255"/>
        </xsd:restriction>
      </xsd:simpleType>
    </xsd:element>
    <xsd:element name="CCMAgendaStatus" ma:index="7" nillable="true" ma:displayName="Dagsordenstatus" ma:default="" ma:format="Dropdown" ma:internalName="CCMAgendaStatus">
      <xsd:simpleType>
        <xsd:restriction base="dms:Choice">
          <xsd:enumeration value="Anmeldt"/>
          <xsd:enumeration value="Optaget på dagsorden"/>
          <xsd:enumeration value="Behandlet"/>
          <xsd:enumeration value="Afvist til dagsorden"/>
          <xsd:enumeration value="Fjernet fra dagsorden"/>
        </xsd:restriction>
      </xsd:simpleType>
    </xsd:element>
    <xsd:element name="CCMMeetingCaseLink" ma:index="8" nillable="true" ma:displayName="Mødesag" ma:format="Hyperlink" ma:internalName="CCMMeetingCas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eac3e216d9f54802a54a2afce84e1566" ma:index="27" nillable="true" ma:taxonomy="true" ma:internalName="eac3e216d9f54802a54a2afce84e1566" ma:taxonomyFieldName="DocType" ma:displayName="Dokumenttype" ma:default="" ma:fieldId="{eac3e216-d9f5-4802-a54a-2afce84e1566}" ma:sspId="13a3109e-1b7b-4bfd-953e-064c7d6c7a32" ma:termSetId="8777e5de-4a55-4353-a14f-5347e86f866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otesDocumentId" ma:index="31" nillable="true" ma:displayName="NotesDocumentId" ma:hidden="true" ma:internalName="NotesDocumentId" ma:readOnly="false">
      <xsd:simpleType>
        <xsd:restriction base="dms:Text">
          <xsd:maxLength value="255"/>
        </xsd:restriction>
      </xsd:simpleType>
    </xsd:element>
    <xsd:element name="CCMMeetingCaseId" ma:index="34" nillable="true" ma:displayName="CCMMeetingCaseId" ma:hidden="true" ma:internalName="CCMMeetingCaseId">
      <xsd:simpleType>
        <xsd:restriction base="dms:Text">
          <xsd:maxLength value="255"/>
        </xsd:restriction>
      </xsd:simpleType>
    </xsd:element>
    <xsd:element name="CCMMeetingCaseInstanceId" ma:index="35" nillable="true" ma:displayName="CCMMeetingCaseInstanceId" ma:hidden="true" ma:internalName="CCMMeetingCaseInstanceId">
      <xsd:simpleType>
        <xsd:restriction base="dms:Text">
          <xsd:maxLength value="255"/>
        </xsd:restriction>
      </xsd:simpleType>
    </xsd:element>
    <xsd:element name="CCMAgendaItemId" ma:index="36" nillable="true" ma:displayName="CCMAgendaItemId" ma:decimals="0" ma:hidden="true" ma:internalName="CCMAgendaItemId">
      <xsd:simpleType>
        <xsd:restriction base="dms:Number"/>
      </xsd:simpleType>
    </xsd:element>
    <xsd:element name="AgendaStatusIcon" ma:index="38" nillable="true" ma:displayName="Ikon for dagsordensstatus" ma:internalName="AgendaStatusIcon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164409-b79c-440b-bf6a-6cd797f6c106" elementFormDefault="qualified">
    <xsd:import namespace="http://schemas.microsoft.com/office/2006/documentManagement/types"/>
    <xsd:import namespace="http://schemas.microsoft.com/office/infopath/2007/PartnerControls"/>
    <xsd:element name="TaxCatchAll" ma:index="28" nillable="true" ma:displayName="Taxonomy Catch All Column" ma:hidden="true" ma:list="{9e30c42b-5a11-4bd7-b662-48658fab44b8}" ma:internalName="TaxCatchAll" ma:showField="CatchAllData" ma:web="63164409-b79c-440b-bf6a-6cd797f6c1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c78e9d-8b95-4c69-b349-e371a0cb5251" elementFormDefault="qualified">
    <xsd:import namespace="http://schemas.microsoft.com/office/2006/documentManagement/types"/>
    <xsd:import namespace="http://schemas.microsoft.com/office/infopath/2007/PartnerControls"/>
    <xsd:element name="SharedWithUsers" ma:index="4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0" ma:displayName="Indholdstype"/>
        <xsd:element ref="dc:title" minOccurs="0" maxOccurs="1" ma:index="0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6DD9F3-98B2-4006-BA8F-7A21B7029A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9422CC-3DF7-4FDC-9085-8398CE861F11}">
  <ds:schemaRefs>
    <ds:schemaRef ds:uri="e3c78e9d-8b95-4c69-b349-e371a0cb5251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63164409-b79c-440b-bf6a-6cd797f6c106"/>
    <ds:schemaRef ds:uri="8E0AAEA6-7436-4A0F-9BEE-2499794C064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621C089-8B58-4836-BF08-8E609091D7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E0AAEA6-7436-4A0F-9BEE-2499794C0642"/>
    <ds:schemaRef ds:uri="63164409-b79c-440b-bf6a-6cd797f6c106"/>
    <ds:schemaRef ds:uri="e3c78e9d-8b95-4c69-b349-e371a0cb52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989</Words>
  <Application>Microsoft Office PowerPoint</Application>
  <PresentationFormat>Widescreen</PresentationFormat>
  <Paragraphs>140</Paragraphs>
  <Slides>13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21" baseType="lpstr">
      <vt:lpstr>Aptos</vt:lpstr>
      <vt:lpstr>Arial</vt:lpstr>
      <vt:lpstr>Calibri</vt:lpstr>
      <vt:lpstr>Courier New</vt:lpstr>
      <vt:lpstr>Quatro Slab</vt:lpstr>
      <vt:lpstr>Symbol</vt:lpstr>
      <vt:lpstr>Wingdings</vt:lpstr>
      <vt:lpstr>1_Brugerdefineret design</vt:lpstr>
      <vt:lpstr>Lederårsmøde BUPL Fyn  27. september 2024</vt:lpstr>
      <vt:lpstr>Hvem er jeg?</vt:lpstr>
      <vt:lpstr>Kæpheste/pejlemærker</vt:lpstr>
      <vt:lpstr>Pl.dk </vt:lpstr>
      <vt:lpstr>Psykisk arbejdsmiljø for lederne </vt:lpstr>
      <vt:lpstr>PowerPoint-præsentation</vt:lpstr>
      <vt:lpstr>Pædagogfaglig ledelse, herunder betingelser og vilkår</vt:lpstr>
      <vt:lpstr>Rekruttering og fastholdelse af lederne, herunder lederløn</vt:lpstr>
      <vt:lpstr>Status</vt:lpstr>
      <vt:lpstr>LTR </vt:lpstr>
      <vt:lpstr>Karriererådgivning for ledere   Landsdækkende rådgivning for: </vt:lpstr>
      <vt:lpstr> Individuelle rådgivninger</vt:lpstr>
      <vt:lpstr>Tid til spørgsmål og kommentarer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Oplæg lederårsmøde Fyn 27. september 2024</dc:title>
  <dc:subject>Powerpoint-skabeloner</dc:subject>
  <dc:creator>Jeanne Olsen</dc:creator>
  <cp:lastModifiedBy>Lisette Ingrid Ihler Hjertholm</cp:lastModifiedBy>
  <cp:revision>3</cp:revision>
  <dcterms:created xsi:type="dcterms:W3CDTF">2022-01-12T11:57:10Z</dcterms:created>
  <dcterms:modified xsi:type="dcterms:W3CDTF">2024-10-03T11:58:54Z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CMSystemID">
    <vt:lpwstr>998ca249-caac-41d5-92f9-71be97efc6e0</vt:lpwstr>
  </property>
  <property fmtid="{D5CDD505-2E9C-101B-9397-08002B2CF9AE}" pid="3" name="ContentTypeId">
    <vt:lpwstr>0x010100AC085CFC53BC46CEA2EADE194AD9D48200FC397E2327A35A48A35168A218602B6A</vt:lpwstr>
  </property>
  <property fmtid="{D5CDD505-2E9C-101B-9397-08002B2CF9AE}" pid="4" name="DocType">
    <vt:lpwstr>4;#præsentation|6bfe85d5-f90a-45b9-b692-b255b4139bb3</vt:lpwstr>
  </property>
  <property fmtid="{D5CDD505-2E9C-101B-9397-08002B2CF9AE}" pid="5" name="NVI">
    <vt:lpwstr>OK</vt:lpwstr>
  </property>
  <property fmtid="{D5CDD505-2E9C-101B-9397-08002B2CF9AE}" pid="6" name="Shelf">
    <vt:lpwstr/>
  </property>
  <property fmtid="{D5CDD505-2E9C-101B-9397-08002B2CF9AE}" pid="7" name="xd_Signature">
    <vt:bool>false</vt:bool>
  </property>
  <property fmtid="{D5CDD505-2E9C-101B-9397-08002B2CF9AE}" pid="8" name="CCMPostListPublishStatus">
    <vt:lpwstr>Afventer godkendelse</vt:lpwstr>
  </property>
  <property fmtid="{D5CDD505-2E9C-101B-9397-08002B2CF9AE}" pid="9" name="CCMOneDriveID">
    <vt:lpwstr/>
  </property>
  <property fmtid="{D5CDD505-2E9C-101B-9397-08002B2CF9AE}" pid="10" name="CCMMustBeOnPostList">
    <vt:bool>true</vt:bool>
  </property>
  <property fmtid="{D5CDD505-2E9C-101B-9397-08002B2CF9AE}" pid="11" name="CCMOneDriveOwnerID">
    <vt:lpwstr/>
  </property>
  <property fmtid="{D5CDD505-2E9C-101B-9397-08002B2CF9AE}" pid="12" name="CCMOneDriveItemID">
    <vt:lpwstr/>
  </property>
  <property fmtid="{D5CDD505-2E9C-101B-9397-08002B2CF9AE}" pid="13" name="CCMIsSharedOnOneDrive">
    <vt:bool>false</vt:bool>
  </property>
  <property fmtid="{D5CDD505-2E9C-101B-9397-08002B2CF9AE}" pid="14" name="CCMSystem">
    <vt:lpwstr> </vt:lpwstr>
  </property>
  <property fmtid="{D5CDD505-2E9C-101B-9397-08002B2CF9AE}" pid="15" name="CCMCommunication">
    <vt:lpwstr/>
  </property>
  <property fmtid="{D5CDD505-2E9C-101B-9397-08002B2CF9AE}" pid="16" name="_AdHocReviewCycleID">
    <vt:i4>875557344</vt:i4>
  </property>
  <property fmtid="{D5CDD505-2E9C-101B-9397-08002B2CF9AE}" pid="17" name="_NewReviewCycle">
    <vt:lpwstr/>
  </property>
  <property fmtid="{D5CDD505-2E9C-101B-9397-08002B2CF9AE}" pid="18" name="_EmailSubject">
    <vt:lpwstr>Vedr. oplæg på ledernes årsmøde</vt:lpwstr>
  </property>
  <property fmtid="{D5CDD505-2E9C-101B-9397-08002B2CF9AE}" pid="19" name="_AuthorEmail">
    <vt:lpwstr>ajrs@bupl.dk</vt:lpwstr>
  </property>
  <property fmtid="{D5CDD505-2E9C-101B-9397-08002B2CF9AE}" pid="20" name="_AuthorEmailDisplayName">
    <vt:lpwstr>Aja Rosenquist Steffensen</vt:lpwstr>
  </property>
</Properties>
</file>