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2"/>
  </p:notesMasterIdLst>
  <p:handoutMasterIdLst>
    <p:handoutMasterId r:id="rId13"/>
  </p:handoutMasterIdLst>
  <p:sldIdLst>
    <p:sldId id="286" r:id="rId6"/>
    <p:sldId id="287" r:id="rId7"/>
    <p:sldId id="281" r:id="rId8"/>
    <p:sldId id="285" r:id="rId9"/>
    <p:sldId id="284" r:id="rId10"/>
    <p:sldId id="282" r:id="rId11"/>
  </p:sldIdLst>
  <p:sldSz cx="12192000" cy="6858000"/>
  <p:notesSz cx="6858000" cy="9144000"/>
  <p:embeddedFontLst>
    <p:embeddedFont>
      <p:font typeface="KBH" panose="020B0604020202020204" charset="0"/>
      <p:regular r:id="rId14"/>
      <p:bold r:id="rId15"/>
      <p:italic r:id="rId16"/>
      <p:boldItalic r:id="rId17"/>
    </p:embeddedFont>
    <p:embeddedFont>
      <p:font typeface="KBH Black" panose="020B0604020202020204" charset="0"/>
      <p:bold r:id="rId18"/>
      <p:boldItalic r:id="rId19"/>
    </p:embeddedFont>
    <p:embeddedFont>
      <p:font typeface="KBH Medium" panose="020B0604020202020204" charset="0"/>
      <p:regular r:id="rId20"/>
      <p:italic r:id="rId21"/>
    </p:embeddedFont>
    <p:embeddedFont>
      <p:font typeface="KBH Tekst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F1A39-6125-4D6B-BC10-0347C25D7CD4}" v="8" dt="2023-12-06T09:12:25.548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ema til typografi 2 - Marker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til typografi 2 - Marker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09/01/2024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030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252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1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8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81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uf.kkintra.kk.dk/sites/buf.kkintra.kk.dk/files/media-root/Temperaturmaaling%20til%20arbejdsfaellesskaber%20i%20BUF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medsekretariat@buf.kk.dk" TargetMode="External"/><Relationship Id="rId5" Type="http://schemas.openxmlformats.org/officeDocument/2006/relationships/hyperlink" Target="https://buf.kkintra.kk.dk/indhold/arbejdsf%C3%A6llesskaber" TargetMode="External"/><Relationship Id="rId4" Type="http://schemas.openxmlformats.org/officeDocument/2006/relationships/hyperlink" Target="https://buf.kkintra.kk.dk/sites/buf.kkintra.kk.dk/files/media-root/Metodekatalog%20til%20at%20styrke%20arbejdsfaellesskaber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edsekretariat@buf.kk.d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388276C-DF6C-2C68-7F55-03D2EF353703}"/>
              </a:ext>
            </a:extLst>
          </p:cNvPr>
          <p:cNvSpPr/>
          <p:nvPr/>
        </p:nvSpPr>
        <p:spPr>
          <a:xfrm>
            <a:off x="0" y="1579673"/>
            <a:ext cx="12192000" cy="30394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9" y="1947999"/>
            <a:ext cx="10752001" cy="23028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7200" dirty="0"/>
              <a:t>Attraktive arbejdspladser i BUF</a:t>
            </a:r>
            <a:endParaRPr lang="da-DK" sz="6000" i="1"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3F38AC75-96C7-472C-BFF8-F3496F9CE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8" y="789561"/>
            <a:ext cx="8725659" cy="520765"/>
          </a:xfrm>
        </p:spPr>
        <p:txBody>
          <a:bodyPr>
            <a:normAutofit/>
          </a:bodyPr>
          <a:lstStyle/>
          <a:p>
            <a:r>
              <a:rPr lang="da-DK" sz="3200" b="0" dirty="0"/>
              <a:t>Fastholdelsespulje til dagtilbud 2024</a:t>
            </a:r>
            <a:endParaRPr lang="da-DK" sz="2800" b="0" dirty="0"/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2" name="Subtitle 16">
            <a:extLst>
              <a:ext uri="{FF2B5EF4-FFF2-40B4-BE49-F238E27FC236}">
                <a16:creationId xmlns:a16="http://schemas.microsoft.com/office/drawing/2014/main" id="{34F0920B-62C8-2DD4-FC60-6296E55EE281}"/>
              </a:ext>
            </a:extLst>
          </p:cNvPr>
          <p:cNvSpPr txBox="1">
            <a:spLocks/>
          </p:cNvSpPr>
          <p:nvPr/>
        </p:nvSpPr>
        <p:spPr>
          <a:xfrm>
            <a:off x="719998" y="4987458"/>
            <a:ext cx="8725659" cy="12177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 kern="1200">
                <a:solidFill>
                  <a:srgbClr val="000C2E"/>
                </a:solidFill>
                <a:latin typeface="KBH" panose="000005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rgbClr val="000C2E"/>
                </a:solidFill>
                <a:latin typeface="KBH Tekst" panose="00000500000000000000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rgbClr val="000C2E"/>
                </a:solidFill>
                <a:latin typeface="KBH Tekst" panose="00000500000000000000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rgbClr val="000C2E"/>
                </a:solidFill>
                <a:latin typeface="KBH Tekst" panose="00000500000000000000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b="1" kern="1200">
                <a:solidFill>
                  <a:srgbClr val="000C2E"/>
                </a:solidFill>
                <a:latin typeface="KBH Tekst" panose="00000500000000000000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rgbClr val="000C2E"/>
                </a:solidFill>
                <a:latin typeface="KBH Tekst" panose="00000500000000000000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 baseline="0">
                <a:solidFill>
                  <a:srgbClr val="000C2E"/>
                </a:solidFill>
                <a:latin typeface="KBH Tekst" panose="00000500000000000000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rgbClr val="000C2E"/>
                </a:solidFill>
                <a:latin typeface="KBH Tekst" panose="00000500000000000000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 kern="1200" baseline="0">
                <a:solidFill>
                  <a:srgbClr val="000C2E"/>
                </a:solidFill>
                <a:latin typeface="KBH Tekst" panose="00000500000000000000" pitchFamily="2" charset="0"/>
                <a:ea typeface="+mn-ea"/>
                <a:cs typeface="+mn-cs"/>
              </a:defRPr>
            </a:lvl9pPr>
          </a:lstStyle>
          <a:p>
            <a:r>
              <a:rPr lang="da-DK" sz="3200" b="0" dirty="0">
                <a:latin typeface="KBH Tekst" panose="00000500000000000000" pitchFamily="2" charset="0"/>
              </a:rPr>
              <a:t>Søg fastholdelsespuljen, hvis I har gode ideer til at videreudvikle jeres arbejdsplads</a:t>
            </a:r>
            <a:endParaRPr lang="da-DK" sz="2800" b="0" dirty="0"/>
          </a:p>
        </p:txBody>
      </p:sp>
    </p:spTree>
    <p:extLst>
      <p:ext uri="{BB962C8B-B14F-4D97-AF65-F5344CB8AC3E}">
        <p14:creationId xmlns:p14="http://schemas.microsoft.com/office/powerpoint/2010/main" val="344093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B16F1D-FD48-CE65-2F6D-A5D4E0F9EFCB}"/>
              </a:ext>
            </a:extLst>
          </p:cNvPr>
          <p:cNvSpPr/>
          <p:nvPr/>
        </p:nvSpPr>
        <p:spPr>
          <a:xfrm>
            <a:off x="0" y="1633037"/>
            <a:ext cx="7711126" cy="43152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95" y="610222"/>
            <a:ext cx="7048403" cy="541387"/>
          </a:xfrm>
        </p:spPr>
        <p:txBody>
          <a:bodyPr anchor="b">
            <a:normAutofit/>
          </a:bodyPr>
          <a:lstStyle/>
          <a:p>
            <a:r>
              <a:rPr lang="da-DK" dirty="0"/>
              <a:t>Baggrund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96" y="1826197"/>
            <a:ext cx="7048402" cy="367905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1800" dirty="0">
                <a:solidFill>
                  <a:schemeClr val="tx1"/>
                </a:solidFill>
                <a:latin typeface="KBH Tekst" panose="00000500000000000000" pitchFamily="2" charset="0"/>
              </a:rPr>
              <a:t>Et af pejlemærkerne i BUU strategien 2022-2025 er, at København skal have dygtige medarbejdere. I disse år skal vi gøre alt, hvad vi kan for at </a:t>
            </a:r>
            <a:r>
              <a:rPr lang="da-DK" sz="1800" dirty="0">
                <a:solidFill>
                  <a:schemeClr val="tx1"/>
                </a:solidFill>
                <a:effectLst/>
                <a:latin typeface="KBH Teks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skabe arbejdspladser, hvor man har lyst til at være – og blive. </a:t>
            </a:r>
          </a:p>
          <a:p>
            <a:pPr marL="0" indent="0">
              <a:lnSpc>
                <a:spcPct val="90000"/>
              </a:lnSpc>
              <a:buNone/>
            </a:pPr>
            <a:endParaRPr lang="da-DK" sz="1800" dirty="0">
              <a:latin typeface="KBH Tekst" panose="000005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1800" dirty="0">
                <a:latin typeface="KBH Tekst" panose="00000500000000000000" pitchFamily="2" charset="0"/>
              </a:rPr>
              <a:t>I budget 2024 er der bevilliget en pulje til fastholdelse på dagtilbudsområdet. Der er afsat 7,7 mio. kr., som kommunale og selvejende dagtilbud kan søge.</a:t>
            </a:r>
          </a:p>
          <a:p>
            <a:pPr marL="0" indent="0">
              <a:lnSpc>
                <a:spcPct val="90000"/>
              </a:lnSpc>
              <a:buNone/>
            </a:pPr>
            <a:endParaRPr lang="da-DK" sz="1800" dirty="0">
              <a:latin typeface="KBH Tekst" panose="000005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1800" dirty="0">
                <a:latin typeface="KBH Tekst" panose="00000500000000000000" pitchFamily="2" charset="0"/>
              </a:rPr>
              <a:t>Dagtilbud kan søge op til </a:t>
            </a:r>
            <a:r>
              <a:rPr lang="da-DK" sz="1800" b="1" dirty="0">
                <a:latin typeface="KBH Tekst" panose="00000500000000000000" pitchFamily="2" charset="0"/>
              </a:rPr>
              <a:t>150.000 kr. pr. institution </a:t>
            </a:r>
            <a:r>
              <a:rPr lang="da-DK" sz="1800" b="0" i="0" u="none" strike="noStrike" baseline="0" dirty="0">
                <a:latin typeface="KBH Tekst" panose="00000500000000000000" pitchFamily="2" charset="0"/>
              </a:rPr>
              <a:t>til lokalt besluttede fastholdelsestiltag.</a:t>
            </a:r>
          </a:p>
          <a:p>
            <a:pPr marL="0" indent="0">
              <a:lnSpc>
                <a:spcPct val="90000"/>
              </a:lnSpc>
              <a:buNone/>
            </a:pPr>
            <a:endParaRPr lang="da-DK" sz="1800" dirty="0">
              <a:latin typeface="KBH Tekst" panose="000005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1800" dirty="0">
                <a:latin typeface="KBH Tekst" panose="00000500000000000000" pitchFamily="2" charset="0"/>
              </a:rPr>
              <a:t>Alle kommunale og selvejende daginstitutioner kan søge enkeltvist eller samlet for hele klyngen/netværket. </a:t>
            </a:r>
            <a:endParaRPr lang="da-DK" sz="1700" b="0" i="0" u="none" strike="noStrike" baseline="0" dirty="0"/>
          </a:p>
          <a:p>
            <a:pPr marL="0" indent="0">
              <a:lnSpc>
                <a:spcPct val="90000"/>
              </a:lnSpc>
              <a:buNone/>
            </a:pPr>
            <a:endParaRPr lang="da-DK" sz="1700" dirty="0"/>
          </a:p>
          <a:p>
            <a:pPr marL="0" indent="0">
              <a:lnSpc>
                <a:spcPct val="90000"/>
              </a:lnSpc>
              <a:buNone/>
            </a:pPr>
            <a:endParaRPr lang="da-DK" sz="1700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F38050D-BD9E-A166-84C4-6BE0004F4AB9}"/>
              </a:ext>
            </a:extLst>
          </p:cNvPr>
          <p:cNvSpPr txBox="1"/>
          <p:nvPr/>
        </p:nvSpPr>
        <p:spPr>
          <a:xfrm>
            <a:off x="0" y="5671313"/>
            <a:ext cx="4317476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lvl="1" algn="ctr"/>
            <a:r>
              <a:rPr lang="da-DK" dirty="0">
                <a:latin typeface="KBH Tekst" panose="00000500000000000000" pitchFamily="2" charset="0"/>
              </a:rPr>
              <a:t>I 2024 er der afsat 7,7 mio. kr. </a:t>
            </a:r>
          </a:p>
          <a:p>
            <a:pPr lvl="1" algn="ctr"/>
            <a:r>
              <a:rPr lang="da-DK" dirty="0">
                <a:latin typeface="KBH Tekst" panose="00000500000000000000" pitchFamily="2" charset="0"/>
              </a:rPr>
              <a:t>  I 2023 var der afsat 5,9 mio. kr. </a:t>
            </a:r>
          </a:p>
        </p:txBody>
      </p:sp>
      <p:pic>
        <p:nvPicPr>
          <p:cNvPr id="2" name="Pladsholder til indhold 7" descr="Et billede, der indeholder person, udendørs&#10;&#10;Automatisk genereret beskrivelse">
            <a:extLst>
              <a:ext uri="{FF2B5EF4-FFF2-40B4-BE49-F238E27FC236}">
                <a16:creationId xmlns:a16="http://schemas.microsoft.com/office/drawing/2014/main" id="{19810DD3-F1CC-8451-5DF0-0076AC030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5499"/>
          <a:stretch/>
        </p:blipFill>
        <p:spPr>
          <a:xfrm>
            <a:off x="8127604" y="10"/>
            <a:ext cx="4064396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46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A017D4B-9234-211A-208D-D434A649617A}"/>
              </a:ext>
            </a:extLst>
          </p:cNvPr>
          <p:cNvSpPr/>
          <p:nvPr/>
        </p:nvSpPr>
        <p:spPr>
          <a:xfrm>
            <a:off x="0" y="1633037"/>
            <a:ext cx="7711126" cy="47112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319D2DFF-DEF7-8336-53A8-9A61D782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3</a:t>
            </a:fld>
            <a:endParaRPr lang="da-DK" noProof="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F1B2AA-5013-DAD1-EE80-58094D86F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1" r="-1" b="-1"/>
          <a:stretch/>
        </p:blipFill>
        <p:spPr>
          <a:xfrm>
            <a:off x="8127604" y="0"/>
            <a:ext cx="4064396" cy="6858000"/>
          </a:xfrm>
          <a:prstGeom prst="rect">
            <a:avLst/>
          </a:prstGeom>
          <a:noFill/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FEBB0EC-AA82-50F5-6986-C624B2BE34D8}"/>
              </a:ext>
            </a:extLst>
          </p:cNvPr>
          <p:cNvSpPr txBox="1"/>
          <p:nvPr/>
        </p:nvSpPr>
        <p:spPr>
          <a:xfrm>
            <a:off x="548917" y="1941924"/>
            <a:ext cx="3857426" cy="4093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b="1" dirty="0">
                <a:latin typeface="KBH Tekst" panose="00000500000000000000" pitchFamily="2" charset="0"/>
              </a:rPr>
              <a:t>Det er op til det enkelte dagtilbud, hvordan midlerne skal bruges. </a:t>
            </a:r>
            <a:br>
              <a:rPr lang="da-DK" sz="1400" dirty="0">
                <a:latin typeface="KBH Tekst" panose="00000500000000000000" pitchFamily="2" charset="0"/>
              </a:rPr>
            </a:br>
            <a:br>
              <a:rPr lang="da-DK" sz="1400" dirty="0">
                <a:latin typeface="KBH Tekst" panose="00000500000000000000" pitchFamily="2" charset="0"/>
              </a:rPr>
            </a:br>
            <a:r>
              <a:rPr lang="da-DK" sz="1400" dirty="0">
                <a:latin typeface="KBH Tekst" panose="00000500000000000000" pitchFamily="2" charset="0"/>
              </a:rPr>
              <a:t>Midlerne til lokale tiltag kan fx være til at: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KBH Tekst" panose="00000500000000000000" pitchFamily="2" charset="0"/>
              </a:rPr>
              <a:t>Udvikle og afprøve nye måder at organisere og strukturere opgaveløsning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KBH Tekst" panose="00000500000000000000" pitchFamily="2" charset="0"/>
              </a:rPr>
              <a:t>Nye måder at tilrettelægge arbejdstid/vagter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KBH Tekst" panose="00000500000000000000" pitchFamily="2" charset="0"/>
              </a:rPr>
              <a:t>Faglig kompetenceudvikling af medarbejdere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KBH Tekst" panose="00000500000000000000" pitchFamily="2" charset="0"/>
              </a:rPr>
              <a:t>Styrke/udvikle arbejdspladskulturen og arbejdsfællesskabet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KBH Tekst" panose="00000500000000000000" pitchFamily="2" charset="0"/>
              </a:rPr>
              <a:t>Mentorordninger til nyansatte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KBH Tekst" panose="00000500000000000000" pitchFamily="2" charset="0"/>
              </a:rPr>
              <a:t>Styrkelse af Trio-samarbejdet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KBH Tekst" panose="00000500000000000000" pitchFamily="2" charset="0"/>
              </a:rPr>
              <a:t>Vikardækning ifm. ekstra personalemøder</a:t>
            </a:r>
          </a:p>
          <a:p>
            <a:pPr marL="16487" indent="0">
              <a:buNone/>
            </a:pPr>
            <a:br>
              <a:rPr lang="da-DK" sz="1400" i="1" dirty="0">
                <a:latin typeface="KBH Tekst" panose="00000500000000000000" pitchFamily="2" charset="0"/>
              </a:rPr>
            </a:br>
            <a:r>
              <a:rPr lang="da-DK" sz="1400" i="1" dirty="0">
                <a:latin typeface="KBH Tekst" panose="00000500000000000000" pitchFamily="2" charset="0"/>
              </a:rPr>
              <a:t>Hvad kunne andre meningsfulde fastholdelsestiltag være hos jer?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54856DA-92DF-D938-45C6-2CDB2B69C866}"/>
              </a:ext>
            </a:extLst>
          </p:cNvPr>
          <p:cNvSpPr/>
          <p:nvPr/>
        </p:nvSpPr>
        <p:spPr>
          <a:xfrm>
            <a:off x="4671136" y="2277673"/>
            <a:ext cx="3456468" cy="3421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C025E5E-D861-133D-4A1D-4BEDE6335A5F}"/>
              </a:ext>
            </a:extLst>
          </p:cNvPr>
          <p:cNvSpPr txBox="1"/>
          <p:nvPr/>
        </p:nvSpPr>
        <p:spPr>
          <a:xfrm>
            <a:off x="4955260" y="2580201"/>
            <a:ext cx="2849728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latin typeface="KBH Tekst" panose="00000500000000000000" pitchFamily="2" charset="0"/>
              </a:rPr>
              <a:t>Ansøgningen skal drøftes i Trio. </a:t>
            </a:r>
          </a:p>
          <a:p>
            <a:pPr algn="ctr"/>
            <a:endParaRPr lang="da-DK" sz="1400" dirty="0">
              <a:latin typeface="KBH Tekst" panose="00000500000000000000" pitchFamily="2" charset="0"/>
            </a:endParaRPr>
          </a:p>
          <a:p>
            <a:pPr algn="ctr"/>
            <a:r>
              <a:rPr lang="da-DK" sz="1400" dirty="0">
                <a:latin typeface="KBH Tekst" panose="00000500000000000000" pitchFamily="2" charset="0"/>
              </a:rPr>
              <a:t>For </a:t>
            </a:r>
            <a:r>
              <a:rPr lang="da-DK" sz="1400" b="1" dirty="0">
                <a:latin typeface="KBH Tekst" panose="00000500000000000000" pitchFamily="2" charset="0"/>
              </a:rPr>
              <a:t>kommunale arbejdspladser</a:t>
            </a:r>
            <a:r>
              <a:rPr lang="da-DK" sz="1400" dirty="0">
                <a:latin typeface="KBH Tekst" panose="00000500000000000000" pitchFamily="2" charset="0"/>
              </a:rPr>
              <a:t>: Ansøgningen godkendes af klyngeleder. </a:t>
            </a:r>
          </a:p>
          <a:p>
            <a:pPr algn="ctr"/>
            <a:endParaRPr lang="da-DK" sz="1400" dirty="0">
              <a:latin typeface="KBH Tekst" panose="00000500000000000000" pitchFamily="2" charset="0"/>
            </a:endParaRPr>
          </a:p>
          <a:p>
            <a:pPr algn="ctr"/>
            <a:r>
              <a:rPr lang="da-DK" sz="1400" dirty="0">
                <a:latin typeface="KBH Tekst" panose="00000500000000000000" pitchFamily="2" charset="0"/>
              </a:rPr>
              <a:t>For </a:t>
            </a:r>
            <a:r>
              <a:rPr lang="da-DK" sz="1400" b="1" dirty="0">
                <a:latin typeface="KBH Tekst" panose="00000500000000000000" pitchFamily="2" charset="0"/>
              </a:rPr>
              <a:t>selvejende arbejdspladser</a:t>
            </a:r>
            <a:r>
              <a:rPr lang="da-DK" sz="1400" dirty="0">
                <a:latin typeface="KBH Tekst" panose="00000500000000000000" pitchFamily="2" charset="0"/>
              </a:rPr>
              <a:t>: Ansøgningen godkendes af bestyrelsen og evt. klyngeleder.</a:t>
            </a:r>
          </a:p>
          <a:p>
            <a:pPr algn="ctr"/>
            <a:endParaRPr lang="da-DK" sz="1400" dirty="0">
              <a:latin typeface="KBH Tekst" panose="00000500000000000000" pitchFamily="2" charset="0"/>
            </a:endParaRPr>
          </a:p>
          <a:p>
            <a:pPr algn="ctr"/>
            <a:r>
              <a:rPr lang="da-DK" sz="1400" dirty="0">
                <a:latin typeface="KBH Tekst" panose="00000500000000000000" pitchFamily="2" charset="0"/>
              </a:rPr>
              <a:t>Klyngeleder sender med cc. til områdechefen ansøgningen til medsekretariat@buf.kk.dk </a:t>
            </a:r>
          </a:p>
          <a:p>
            <a:pPr algn="ctr"/>
            <a:endParaRPr lang="da-DK" sz="1400" dirty="0">
              <a:latin typeface="KBH Tekst" panose="00000500000000000000" pitchFamily="2" charset="0"/>
            </a:endParaRPr>
          </a:p>
          <a:p>
            <a:pPr algn="ctr"/>
            <a:endParaRPr lang="da-DK" sz="1400" dirty="0">
              <a:latin typeface="KBH Tekst" panose="00000500000000000000" pitchFamily="2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A876B4E0-A7F1-E4B4-434A-03993C9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00" y="666298"/>
            <a:ext cx="7048403" cy="784777"/>
          </a:xfrm>
        </p:spPr>
        <p:txBody>
          <a:bodyPr anchor="b">
            <a:normAutofit/>
          </a:bodyPr>
          <a:lstStyle/>
          <a:p>
            <a:r>
              <a:rPr lang="da-DK" dirty="0"/>
              <a:t>Hvad kan der søges til?</a:t>
            </a:r>
          </a:p>
        </p:txBody>
      </p:sp>
    </p:spTree>
    <p:extLst>
      <p:ext uri="{BB962C8B-B14F-4D97-AF65-F5344CB8AC3E}">
        <p14:creationId xmlns:p14="http://schemas.microsoft.com/office/powerpoint/2010/main" val="79403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88859CE-6B48-3773-F759-BD21339B74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633037"/>
            <a:ext cx="7711126" cy="47112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A6D538-850B-B6F3-BE55-0F33475AD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57" y="2027866"/>
            <a:ext cx="6630262" cy="3573200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a-DK" sz="2200" dirty="0">
                <a:latin typeface="KBH Tekst" panose="00000500000000000000" pitchFamily="2" charset="0"/>
              </a:rPr>
              <a:t>Puljen må ikke bruges til fastholdelsestillæg og sociale arrangementer mv.</a:t>
            </a:r>
            <a:br>
              <a:rPr lang="da-DK" sz="2200" dirty="0">
                <a:latin typeface="KBH Tekst" panose="00000500000000000000" pitchFamily="2" charset="0"/>
              </a:rPr>
            </a:br>
            <a:endParaRPr lang="da-DK" sz="2200" dirty="0">
              <a:latin typeface="KBH Tekst" panose="000005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200" dirty="0">
                <a:latin typeface="KBH Tekst" panose="00000500000000000000" pitchFamily="2" charset="0"/>
              </a:rPr>
              <a:t>Der kan kun søges midler i ét budgetår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2200" dirty="0">
              <a:latin typeface="KBH Tekst" panose="000005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200" dirty="0">
                <a:latin typeface="KBH Tekst" panose="00000500000000000000" pitchFamily="2" charset="0"/>
              </a:rPr>
              <a:t>Dagtilbud, der fik midler i 2023, kan ikke søge</a:t>
            </a:r>
            <a:br>
              <a:rPr lang="da-DK" sz="2200" dirty="0">
                <a:latin typeface="KBH Tekst" panose="00000500000000000000" pitchFamily="2" charset="0"/>
              </a:rPr>
            </a:br>
            <a:endParaRPr lang="da-DK" sz="2200" dirty="0">
              <a:latin typeface="KBH Tekst" panose="000005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200" dirty="0">
                <a:latin typeface="KBH Tekst" panose="00000500000000000000" pitchFamily="2" charset="0"/>
              </a:rPr>
              <a:t>Hvis der kommer flere ansøgninger, end der er midler, prioriteres arbejdspladser med højest personaleomsætning</a:t>
            </a:r>
          </a:p>
          <a:p>
            <a:pPr marL="201812" lvl="1" indent="0">
              <a:buNone/>
            </a:pPr>
            <a:endParaRPr lang="da-DK" sz="2200" dirty="0">
              <a:latin typeface="KBH Tekst" panose="00000500000000000000" pitchFamily="2" charset="0"/>
            </a:endParaRPr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319D2DFF-DEF7-8336-53A8-9A61D782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4</a:t>
            </a:fld>
            <a:endParaRPr lang="da-DK" noProof="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FD8ADEA-39B9-B221-5404-FDD1D24F9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783" y="0"/>
            <a:ext cx="4137217" cy="6858000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426359AB-63AF-5887-C30E-041DB979002B}"/>
              </a:ext>
            </a:extLst>
          </p:cNvPr>
          <p:cNvSpPr txBox="1">
            <a:spLocks/>
          </p:cNvSpPr>
          <p:nvPr/>
        </p:nvSpPr>
        <p:spPr>
          <a:xfrm>
            <a:off x="539600" y="666298"/>
            <a:ext cx="7048403" cy="78477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Rammer for at søge puljen</a:t>
            </a:r>
          </a:p>
        </p:txBody>
      </p:sp>
    </p:spTree>
    <p:extLst>
      <p:ext uri="{BB962C8B-B14F-4D97-AF65-F5344CB8AC3E}">
        <p14:creationId xmlns:p14="http://schemas.microsoft.com/office/powerpoint/2010/main" val="271680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9134C64-1D9E-E330-E6C5-E1DDADB6C5B1}"/>
              </a:ext>
            </a:extLst>
          </p:cNvPr>
          <p:cNvSpPr/>
          <p:nvPr/>
        </p:nvSpPr>
        <p:spPr>
          <a:xfrm>
            <a:off x="0" y="1633037"/>
            <a:ext cx="7711126" cy="47112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FBD8A6-5013-C110-CD36-460405B36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00" y="2154803"/>
            <a:ext cx="6664764" cy="3183107"/>
          </a:xfrm>
        </p:spPr>
        <p:txBody>
          <a:bodyPr/>
          <a:lstStyle/>
          <a:p>
            <a:r>
              <a:rPr lang="da-DK" dirty="0">
                <a:latin typeface="KBH Tekst" panose="00000500000000000000" pitchFamily="2" charset="0"/>
              </a:rPr>
              <a:t>I er selv ansvarlige for at gennemføre og planlægge de tiltag, der tildeles midler til</a:t>
            </a:r>
          </a:p>
          <a:p>
            <a:endParaRPr lang="da-DK" dirty="0">
              <a:latin typeface="KBH Tekst" panose="00000500000000000000" pitchFamily="2" charset="0"/>
            </a:endParaRPr>
          </a:p>
          <a:p>
            <a:r>
              <a:rPr lang="da-DK" dirty="0">
                <a:latin typeface="KBH Tekst" panose="00000500000000000000" pitchFamily="2" charset="0"/>
              </a:rPr>
              <a:t>Trio skal løbende gøre status på de igangsatte tiltag</a:t>
            </a:r>
          </a:p>
          <a:p>
            <a:pPr marL="0" indent="0">
              <a:buNone/>
            </a:pPr>
            <a:endParaRPr lang="da-DK" dirty="0">
              <a:latin typeface="KBH Tekst" panose="00000500000000000000" pitchFamily="2" charset="0"/>
            </a:endParaRPr>
          </a:p>
          <a:p>
            <a:r>
              <a:rPr lang="da-DK" dirty="0">
                <a:latin typeface="KBH Tekst" panose="00000500000000000000" pitchFamily="2" charset="0"/>
              </a:rPr>
              <a:t>I skal dele jeres erfaringer om tiltag forventeligt i slutningen af 2024</a:t>
            </a:r>
          </a:p>
          <a:p>
            <a:endParaRPr lang="da-DK" dirty="0">
              <a:latin typeface="KBH Tekst" panose="00000500000000000000" pitchFamily="2" charset="0"/>
            </a:endParaRPr>
          </a:p>
          <a:p>
            <a:r>
              <a:rPr lang="da-DK" dirty="0">
                <a:latin typeface="KBH Tekst" panose="00000500000000000000" pitchFamily="2" charset="0"/>
              </a:rPr>
              <a:t>Hvis midlerne ikke anvendes som planlagt, skal lederen kontakte MED-sekretariatet</a:t>
            </a:r>
          </a:p>
          <a:p>
            <a:endParaRPr lang="da-DK" sz="1600" dirty="0">
              <a:latin typeface="KBH Tekst" panose="00000500000000000000" pitchFamily="2" charset="0"/>
            </a:endParaRPr>
          </a:p>
          <a:p>
            <a:endParaRPr lang="en-US" dirty="0">
              <a:latin typeface="KBH Tekst" panose="00000500000000000000" pitchFamily="2" charset="0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74872E-4396-7D98-6778-09999811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6868FC7-7777-368C-B8C6-3C51C4EBEC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B8B43C6-D05C-2A28-5B7E-C51937D59A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7604" y="0"/>
            <a:ext cx="406439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 lang="da-DK" sz="2000" dirty="0"/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F706D464-DBE1-DA4E-B1A1-A9FB95BBB825}"/>
              </a:ext>
            </a:extLst>
          </p:cNvPr>
          <p:cNvSpPr txBox="1">
            <a:spLocks/>
          </p:cNvSpPr>
          <p:nvPr/>
        </p:nvSpPr>
        <p:spPr>
          <a:xfrm>
            <a:off x="539600" y="666298"/>
            <a:ext cx="7048403" cy="78477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Hvad forpligter I jer til?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C471CD4-0C7F-DC97-00BF-F131C8C3831D}"/>
              </a:ext>
            </a:extLst>
          </p:cNvPr>
          <p:cNvSpPr txBox="1"/>
          <p:nvPr/>
        </p:nvSpPr>
        <p:spPr>
          <a:xfrm>
            <a:off x="8427573" y="958149"/>
            <a:ext cx="3464458" cy="5386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>
                <a:latin typeface="KBH Tekst" panose="00000500000000000000" pitchFamily="2" charset="0"/>
              </a:rPr>
              <a:t>Inspiration til at arbejde med arbejdsfællesskaber i BUF</a:t>
            </a:r>
          </a:p>
          <a:p>
            <a:pPr algn="ctr"/>
            <a:endParaRPr lang="da-DK" sz="1400" dirty="0">
              <a:latin typeface="KBH Tekst" panose="00000500000000000000" pitchFamily="2" charset="0"/>
            </a:endParaRPr>
          </a:p>
          <a:p>
            <a:pPr algn="ctr"/>
            <a:r>
              <a:rPr lang="da-DK" sz="1600" dirty="0">
                <a:latin typeface="KBH Tekst" panose="00000500000000000000" pitchFamily="2" charset="0"/>
              </a:rPr>
              <a:t>Redskabet </a:t>
            </a:r>
            <a:r>
              <a:rPr lang="da-DK" sz="1600" b="1" dirty="0">
                <a:latin typeface="KBH Tekst" panose="00000500000000000000" pitchFamily="2" charset="0"/>
                <a:hlinkClick r:id="rId3"/>
              </a:rPr>
              <a:t>“Temperaturmåling til at styrke arbejdsfællesskabet”</a:t>
            </a:r>
            <a:r>
              <a:rPr lang="da-DK" sz="1600" dirty="0">
                <a:latin typeface="KBH Tekst" panose="00000500000000000000" pitchFamily="2" charset="0"/>
                <a:hlinkClick r:id="rId3"/>
              </a:rPr>
              <a:t> </a:t>
            </a:r>
            <a:r>
              <a:rPr lang="da-DK" sz="1600" dirty="0">
                <a:latin typeface="KBH Tekst" panose="00000500000000000000" pitchFamily="2" charset="0"/>
              </a:rPr>
              <a:t>er baseret på erfaringer fra skoler og dagtilbud i BUF</a:t>
            </a:r>
          </a:p>
          <a:p>
            <a:pPr algn="ctr"/>
            <a:endParaRPr lang="da-DK" sz="1600" dirty="0">
              <a:latin typeface="KBH Tekst" panose="00000500000000000000" pitchFamily="2" charset="0"/>
            </a:endParaRPr>
          </a:p>
          <a:p>
            <a:pPr algn="ctr"/>
            <a:r>
              <a:rPr lang="da-DK" sz="1600" dirty="0">
                <a:latin typeface="KBH Tekst" panose="00000500000000000000" pitchFamily="2" charset="0"/>
              </a:rPr>
              <a:t>Metodekataloget </a:t>
            </a:r>
            <a:r>
              <a:rPr lang="da-DK" sz="1600" b="1" dirty="0">
                <a:latin typeface="KBH Tekst" panose="00000500000000000000" pitchFamily="2" charset="0"/>
                <a:hlinkClick r:id="rId4"/>
              </a:rPr>
              <a:t>“Arbejdsfællesskaber i Praksis” </a:t>
            </a:r>
            <a:r>
              <a:rPr lang="da-DK" sz="1600" dirty="0">
                <a:latin typeface="KBH Tekst" panose="00000500000000000000" pitchFamily="2" charset="0"/>
              </a:rPr>
              <a:t>er udviklet i samarbejde med Arbejdsmiljø København (AMK)</a:t>
            </a:r>
          </a:p>
          <a:p>
            <a:pPr algn="ctr"/>
            <a:br>
              <a:rPr lang="da-DK" sz="1600" dirty="0">
                <a:latin typeface="KBH Tekst" panose="00000500000000000000" pitchFamily="2" charset="0"/>
              </a:rPr>
            </a:br>
            <a:r>
              <a:rPr lang="da-DK" sz="1600" dirty="0">
                <a:latin typeface="KBH Tekst" panose="00000500000000000000" pitchFamily="2" charset="0"/>
              </a:rPr>
              <a:t>Eller læs mere på BUFs intranet:</a:t>
            </a:r>
          </a:p>
          <a:p>
            <a:pPr algn="ctr"/>
            <a:r>
              <a:rPr lang="da-DK" sz="1600" dirty="0">
                <a:latin typeface="KBH Tekst" panose="00000500000000000000" pitchFamily="2" charset="0"/>
                <a:hlinkClick r:id="rId5"/>
              </a:rPr>
              <a:t>Arbejdsfællesskaber | Børne- og ungdomsforvaltningen (kk.dk)</a:t>
            </a:r>
            <a:endParaRPr lang="da-DK" sz="1600" dirty="0">
              <a:latin typeface="KBH Tekst" panose="00000500000000000000" pitchFamily="2" charset="0"/>
            </a:endParaRPr>
          </a:p>
          <a:p>
            <a:pPr algn="ctr"/>
            <a:endParaRPr lang="da-DK" sz="1600" dirty="0">
              <a:latin typeface="KBH Tekst" panose="00000500000000000000" pitchFamily="2" charset="0"/>
            </a:endParaRPr>
          </a:p>
          <a:p>
            <a:pPr algn="ctr"/>
            <a:r>
              <a:rPr lang="da-DK" sz="1600" dirty="0">
                <a:latin typeface="KBH Tekst" panose="00000500000000000000" pitchFamily="2" charset="0"/>
              </a:rPr>
              <a:t>Råd og vejledning fås af </a:t>
            </a:r>
            <a:br>
              <a:rPr lang="da-DK" sz="1600" dirty="0">
                <a:latin typeface="KBH Tekst" panose="00000500000000000000" pitchFamily="2" charset="0"/>
              </a:rPr>
            </a:br>
            <a:r>
              <a:rPr lang="da-DK" sz="1600" dirty="0">
                <a:latin typeface="KBH Tekst" panose="00000500000000000000" pitchFamily="2" charset="0"/>
              </a:rPr>
              <a:t>MED-sekretariatet: </a:t>
            </a:r>
            <a:r>
              <a:rPr lang="da-DK" sz="1600" dirty="0">
                <a:latin typeface="KBH Tekst" panose="00000500000000000000" pitchFamily="2" charset="0"/>
                <a:hlinkClick r:id="rId6"/>
              </a:rPr>
              <a:t>medsekretariat@buf.kk.dk</a:t>
            </a:r>
            <a:r>
              <a:rPr lang="da-DK" sz="1600" dirty="0">
                <a:latin typeface="KBH Tekst" panose="00000500000000000000" pitchFamily="2" charset="0"/>
              </a:rPr>
              <a:t> </a:t>
            </a:r>
          </a:p>
          <a:p>
            <a:endParaRPr lang="da-DK" sz="1400" dirty="0">
              <a:latin typeface="KBH Tekst" panose="00000500000000000000" pitchFamily="2" charset="0"/>
            </a:endParaRPr>
          </a:p>
          <a:p>
            <a:endParaRPr lang="da-DK" sz="1400" dirty="0">
              <a:latin typeface="KBH Teks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9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2C59CE05-174D-B031-F6D4-121680E30373}"/>
              </a:ext>
            </a:extLst>
          </p:cNvPr>
          <p:cNvSpPr/>
          <p:nvPr/>
        </p:nvSpPr>
        <p:spPr>
          <a:xfrm>
            <a:off x="0" y="1633037"/>
            <a:ext cx="12192000" cy="4711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3C20982-696E-83D4-BE98-9359A20D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6</a:t>
            </a:fld>
            <a:endParaRPr lang="da-DK" noProof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A5E31DCF-C903-9412-5EC1-B9187B443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38148"/>
              </p:ext>
            </p:extLst>
          </p:nvPr>
        </p:nvGraphicFramePr>
        <p:xfrm>
          <a:off x="539600" y="1839975"/>
          <a:ext cx="10705343" cy="395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0771">
                  <a:extLst>
                    <a:ext uri="{9D8B030D-6E8A-4147-A177-3AD203B41FA5}">
                      <a16:colId xmlns:a16="http://schemas.microsoft.com/office/drawing/2014/main" val="2419529012"/>
                    </a:ext>
                  </a:extLst>
                </a:gridCol>
                <a:gridCol w="7184572">
                  <a:extLst>
                    <a:ext uri="{9D8B030D-6E8A-4147-A177-3AD203B41FA5}">
                      <a16:colId xmlns:a16="http://schemas.microsoft.com/office/drawing/2014/main" val="614636989"/>
                    </a:ext>
                  </a:extLst>
                </a:gridCol>
              </a:tblGrid>
              <a:tr h="78635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KBH Tekst" panose="00000500000000000000" pitchFamily="2" charset="0"/>
                        </a:rPr>
                        <a:t>13. december 2023</a:t>
                      </a:r>
                      <a:br>
                        <a:rPr lang="da-DK" sz="2000" dirty="0">
                          <a:latin typeface="KBH Tekst" panose="00000500000000000000" pitchFamily="2" charset="0"/>
                        </a:rPr>
                      </a:br>
                      <a:r>
                        <a:rPr lang="da-DK" sz="2000" dirty="0">
                          <a:latin typeface="KBH Tekst" panose="00000500000000000000" pitchFamily="2" charset="0"/>
                        </a:rPr>
                        <a:t>- t.o.m. 19. februar 2024</a:t>
                      </a:r>
                    </a:p>
                  </a:txBody>
                  <a:tcPr marT="288000" marB="288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>
                          <a:latin typeface="KBH Tekst" panose="00000500000000000000" pitchFamily="2" charset="0"/>
                        </a:rPr>
                        <a:t>Ansøgningerne godkendes af klyngeleder og/eller bestyrelse, og sendes derefter løbende til MED-sekretariatet med cc. til områdechefen.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>
                        <a:latin typeface="KBH Tekst" panose="000005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>
                          <a:latin typeface="KBH Tekst" panose="00000500000000000000" pitchFamily="2" charset="0"/>
                        </a:rPr>
                        <a:t>MED-sekretariatets mail: </a:t>
                      </a:r>
                      <a:r>
                        <a:rPr lang="da-DK" sz="2000" dirty="0">
                          <a:latin typeface="KBH Tekst" panose="00000500000000000000" pitchFamily="2" charset="0"/>
                          <a:hlinkClick r:id="rId3"/>
                        </a:rPr>
                        <a:t>medsekretariat@buf.kk.dk</a:t>
                      </a:r>
                      <a:endParaRPr lang="da-DK" sz="2000" dirty="0">
                        <a:latin typeface="KBH Tekst" panose="00000500000000000000" pitchFamily="2" charset="0"/>
                      </a:endParaRPr>
                    </a:p>
                  </a:txBody>
                  <a:tcPr marT="180000" marB="18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91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2000">
                          <a:latin typeface="KBH Tekst" panose="00000500000000000000" pitchFamily="2" charset="0"/>
                        </a:rPr>
                        <a:t>Medio marts</a:t>
                      </a:r>
                      <a:endParaRPr lang="da-DK" sz="2000" dirty="0">
                        <a:latin typeface="KBH Tekst" panose="00000500000000000000" pitchFamily="2" charset="0"/>
                      </a:endParaRPr>
                    </a:p>
                  </a:txBody>
                  <a:tcPr marT="288000" marB="288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KBH Tekst" panose="00000500000000000000" pitchFamily="2" charset="0"/>
                        </a:rPr>
                        <a:t>Puljeudmelding til den enkelte arbejdsplads</a:t>
                      </a:r>
                    </a:p>
                  </a:txBody>
                  <a:tcPr marT="288000" marB="28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44172"/>
                  </a:ext>
                </a:extLst>
              </a:tr>
              <a:tr h="78635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KBH Tekst" panose="00000500000000000000" pitchFamily="2" charset="0"/>
                        </a:rPr>
                        <a:t>Ultimo 2024</a:t>
                      </a:r>
                    </a:p>
                  </a:txBody>
                  <a:tcPr marT="288000" marB="288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KBH Tekst" panose="00000500000000000000" pitchFamily="2" charset="0"/>
                        </a:rPr>
                        <a:t>Forvaltningen kontakter arbejdspladserne med henblik på at indsamle erfaringer fra tiltagene </a:t>
                      </a:r>
                    </a:p>
                  </a:txBody>
                  <a:tcPr marT="288000" marB="28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66393"/>
                  </a:ext>
                </a:extLst>
              </a:tr>
            </a:tbl>
          </a:graphicData>
        </a:graphic>
      </p:graphicFrame>
      <p:sp>
        <p:nvSpPr>
          <p:cNvPr id="8" name="Title 10">
            <a:extLst>
              <a:ext uri="{FF2B5EF4-FFF2-40B4-BE49-F238E27FC236}">
                <a16:creationId xmlns:a16="http://schemas.microsoft.com/office/drawing/2014/main" id="{DB92897E-4287-98BD-3FCC-26A8E8F39231}"/>
              </a:ext>
            </a:extLst>
          </p:cNvPr>
          <p:cNvSpPr txBox="1">
            <a:spLocks/>
          </p:cNvSpPr>
          <p:nvPr/>
        </p:nvSpPr>
        <p:spPr>
          <a:xfrm>
            <a:off x="539600" y="666298"/>
            <a:ext cx="7048403" cy="78477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Tidsplan</a:t>
            </a:r>
          </a:p>
        </p:txBody>
      </p:sp>
    </p:spTree>
    <p:extLst>
      <p:ext uri="{BB962C8B-B14F-4D97-AF65-F5344CB8AC3E}">
        <p14:creationId xmlns:p14="http://schemas.microsoft.com/office/powerpoint/2010/main" val="1514807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e33578-af1b-4397-805a-2e987ae02e61">
      <Terms xmlns="http://schemas.microsoft.com/office/infopath/2007/PartnerControls"/>
    </lcf76f155ced4ddcb4097134ff3c332f>
    <eDoc xmlns="80e33578-af1b-4397-805a-2e987ae02e61" xsi:nil="true"/>
    <SharedWithUsers xmlns="612ff44a-886a-435a-bb2b-424ff929e5bc">
      <UserInfo>
        <DisplayName>Leah Elizabeth Winther Hamborg</DisplayName>
        <AccountId>749</AccountId>
        <AccountType/>
      </UserInfo>
      <UserInfo>
        <DisplayName>Mira Deveci</DisplayName>
        <AccountId>1011</AccountId>
        <AccountType/>
      </UserInfo>
      <UserInfo>
        <DisplayName>Carmen Mirea Robrahn</DisplayName>
        <AccountId>614</AccountId>
        <AccountType/>
      </UserInfo>
    </SharedWithUsers>
    <TaxCatchAll xmlns="612ff44a-886a-435a-bb2b-424ff929e5b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9158D7F2A4224AB8F9B8EDB594147E" ma:contentTypeVersion="17" ma:contentTypeDescription="Opret et nyt dokument." ma:contentTypeScope="" ma:versionID="1ea7f45efce4da72f7f2c94bb4f65376">
  <xsd:schema xmlns:xsd="http://www.w3.org/2001/XMLSchema" xmlns:xs="http://www.w3.org/2001/XMLSchema" xmlns:p="http://schemas.microsoft.com/office/2006/metadata/properties" xmlns:ns2="80e33578-af1b-4397-805a-2e987ae02e61" xmlns:ns3="612ff44a-886a-435a-bb2b-424ff929e5bc" targetNamespace="http://schemas.microsoft.com/office/2006/metadata/properties" ma:root="true" ma:fieldsID="2a5003263e5d4ea2b1acd3382681ad27" ns2:_="" ns3:_="">
    <xsd:import namespace="80e33578-af1b-4397-805a-2e987ae02e61"/>
    <xsd:import namespace="612ff44a-886a-435a-bb2b-424ff929e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eDoc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33578-af1b-4397-805a-2e987ae02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Doc" ma:index="23" nillable="true" ma:displayName="eDoc" ma:internalName="eDoc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ff44a-886a-435a-bb2b-424ff929e5b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b5bbe0-7422-49db-9cf7-81db883dac38}" ma:internalName="TaxCatchAll" ma:showField="CatchAllData" ma:web="612ff44a-886a-435a-bb2b-424ff929e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AE049-2F16-4D62-B5F8-29DE3BB078E0}">
  <ds:schemaRefs>
    <ds:schemaRef ds:uri="adc6f7d2-2fd4-4c58-add3-50ea831b733c"/>
    <ds:schemaRef ds:uri="b309af52-531d-4266-b00b-f06ecdbd5409"/>
    <ds:schemaRef ds:uri="f94d8eeb-24f8-467f-90cc-df3424ee83ef"/>
    <ds:schemaRef ds:uri="fe0e463f-46c1-4b5a-aeae-2e65b59015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0e33578-af1b-4397-805a-2e987ae02e61"/>
    <ds:schemaRef ds:uri="612ff44a-886a-435a-bb2b-424ff929e5bc"/>
  </ds:schemaRefs>
</ds:datastoreItem>
</file>

<file path=customXml/itemProps2.xml><?xml version="1.0" encoding="utf-8"?>
<ds:datastoreItem xmlns:ds="http://schemas.openxmlformats.org/officeDocument/2006/customXml" ds:itemID="{3D97D1D6-BF10-4F62-8A62-17F285F51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e33578-af1b-4397-805a-2e987ae02e61"/>
    <ds:schemaRef ds:uri="612ff44a-886a-435a-bb2b-424ff929e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</TotalTime>
  <Words>532</Words>
  <Application>Microsoft Office PowerPoint</Application>
  <PresentationFormat>Widescreen</PresentationFormat>
  <Paragraphs>74</Paragraphs>
  <Slides>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KBH Black</vt:lpstr>
      <vt:lpstr>KBH</vt:lpstr>
      <vt:lpstr>Arial</vt:lpstr>
      <vt:lpstr>KBH Medium</vt:lpstr>
      <vt:lpstr>KBH Tekst</vt:lpstr>
      <vt:lpstr>Blank</vt:lpstr>
      <vt:lpstr>UK Blank</vt:lpstr>
      <vt:lpstr>Attraktive arbejdspladser i BUF</vt:lpstr>
      <vt:lpstr>Baggrund</vt:lpstr>
      <vt:lpstr>Hvad kan der søges til?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Udmøntningssag  - Pulje til rekruttering og fastholdelse på dagtilbud</dc:title>
  <dc:creator>Leah Elizabeth Winther Hamborg</dc:creator>
  <cp:lastModifiedBy>Naja Falhof Aastrup</cp:lastModifiedBy>
  <cp:revision>5</cp:revision>
  <dcterms:created xsi:type="dcterms:W3CDTF">2022-11-28T13:07:18Z</dcterms:created>
  <dcterms:modified xsi:type="dcterms:W3CDTF">2024-01-09T07:58:23Z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0x01010014484935C321654D863AB4477D1B8CA4</vt:lpwstr>
  </property>
  <property fmtid="{D5CDD505-2E9C-101B-9397-08002B2CF9AE}" pid="4" name="MediaServiceImageTags">
    <vt:lpwstr/>
  </property>
  <property fmtid="{D5CDD505-2E9C-101B-9397-08002B2CF9AE}" pid="5" name="TaxCatchAll">
    <vt:lpwstr/>
  </property>
  <property fmtid="{D5CDD505-2E9C-101B-9397-08002B2CF9AE}" pid="6" name="j2c2601e249f4d2993f2fcc4fe83f7c1">
    <vt:lpwstr/>
  </property>
  <property fmtid="{D5CDD505-2E9C-101B-9397-08002B2CF9AE}" pid="7" name="Sensitivity">
    <vt:lpwstr/>
  </property>
</Properties>
</file>